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36"/>
  </p:handoutMasterIdLst>
  <p:sldIdLst>
    <p:sldId id="256" r:id="rId2"/>
    <p:sldId id="257" r:id="rId3"/>
    <p:sldId id="258" r:id="rId4"/>
    <p:sldId id="260" r:id="rId5"/>
    <p:sldId id="296" r:id="rId6"/>
    <p:sldId id="295" r:id="rId7"/>
    <p:sldId id="261" r:id="rId8"/>
    <p:sldId id="288" r:id="rId9"/>
    <p:sldId id="278" r:id="rId10"/>
    <p:sldId id="290" r:id="rId11"/>
    <p:sldId id="281" r:id="rId12"/>
    <p:sldId id="289" r:id="rId13"/>
    <p:sldId id="284" r:id="rId14"/>
    <p:sldId id="282" r:id="rId15"/>
    <p:sldId id="262" r:id="rId16"/>
    <p:sldId id="263" r:id="rId17"/>
    <p:sldId id="264" r:id="rId18"/>
    <p:sldId id="291" r:id="rId19"/>
    <p:sldId id="265" r:id="rId20"/>
    <p:sldId id="266" r:id="rId21"/>
    <p:sldId id="267" r:id="rId22"/>
    <p:sldId id="285" r:id="rId23"/>
    <p:sldId id="286" r:id="rId24"/>
    <p:sldId id="280" r:id="rId25"/>
    <p:sldId id="268" r:id="rId26"/>
    <p:sldId id="269" r:id="rId27"/>
    <p:sldId id="273" r:id="rId28"/>
    <p:sldId id="274" r:id="rId29"/>
    <p:sldId id="292" r:id="rId30"/>
    <p:sldId id="275" r:id="rId31"/>
    <p:sldId id="293" r:id="rId32"/>
    <p:sldId id="287" r:id="rId33"/>
    <p:sldId id="277" r:id="rId34"/>
    <p:sldId id="259" r:id="rId3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8" d="100"/>
          <a:sy n="88" d="100"/>
        </p:scale>
        <p:origin x="-114" y="-2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DA3EDE5-DBCC-4BFA-B648-E3B34F55ACEC}" type="datetimeFigureOut">
              <a:rPr lang="en-US" smtClean="0"/>
              <a:t>10/23/2012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CE247DD-3174-496C-8DAF-066136923B8C}" type="slidenum">
              <a:rPr lang="en-US" smtClean="0"/>
              <a:t>‹#›</a:t>
            </a:fld>
            <a:endParaRPr lang="en-US"/>
          </a:p>
        </p:txBody>
      </p:sp>
    </p:spTree>
    <p:extLst>
      <p:ext uri="{BB962C8B-B14F-4D97-AF65-F5344CB8AC3E}">
        <p14:creationId xmlns:p14="http://schemas.microsoft.com/office/powerpoint/2010/main" val="22855602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FA0783F-EE37-44B8-B4C0-4F68923C01B0}" type="datetimeFigureOut">
              <a:rPr lang="en-US" smtClean="0"/>
              <a:t>10/22/2012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396F7D9-DB62-46A1-8DB5-89E2FEEF54C5}" type="slidenum">
              <a:rPr lang="en-US" smtClean="0"/>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A0783F-EE37-44B8-B4C0-4F68923C01B0}"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6F7D9-DB62-46A1-8DB5-89E2FEEF54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A0783F-EE37-44B8-B4C0-4F68923C01B0}"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6F7D9-DB62-46A1-8DB5-89E2FEEF54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FA0783F-EE37-44B8-B4C0-4F68923C01B0}" type="datetimeFigureOut">
              <a:rPr lang="en-US" smtClean="0"/>
              <a:t>10/22/2012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6F7D9-DB62-46A1-8DB5-89E2FEEF54C5}" type="slidenum">
              <a:rPr lang="en-US" smtClean="0"/>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A0783F-EE37-44B8-B4C0-4F68923C01B0}" type="datetimeFigureOut">
              <a:rPr lang="en-US" smtClean="0"/>
              <a:t>10/22/2012</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396F7D9-DB62-46A1-8DB5-89E2FEEF54C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FA0783F-EE37-44B8-B4C0-4F68923C01B0}"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6F7D9-DB62-46A1-8DB5-89E2FEEF54C5}" type="slidenum">
              <a:rPr lang="en-US" smtClean="0"/>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A0783F-EE37-44B8-B4C0-4F68923C01B0}" type="datetimeFigureOut">
              <a:rPr lang="en-US" smtClean="0"/>
              <a:t>10/22/2012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6F7D9-DB62-46A1-8DB5-89E2FEEF54C5}" type="slidenum">
              <a:rPr lang="en-US" smtClean="0"/>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A0783F-EE37-44B8-B4C0-4F68923C01B0}" type="datetimeFigureOut">
              <a:rPr lang="en-US" smtClean="0"/>
              <a:t>10/22/2012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96F7D9-DB62-46A1-8DB5-89E2FEEF54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A0783F-EE37-44B8-B4C0-4F68923C01B0}" type="datetimeFigureOut">
              <a:rPr lang="en-US" smtClean="0"/>
              <a:t>10/22/2012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96F7D9-DB62-46A1-8DB5-89E2FEEF54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A0783F-EE37-44B8-B4C0-4F68923C01B0}" type="datetimeFigureOut">
              <a:rPr lang="en-US" smtClean="0"/>
              <a:t>10/22/2012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6F7D9-DB62-46A1-8DB5-89E2FEEF54C5}" type="slidenum">
              <a:rPr lang="en-US" smtClean="0"/>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A0783F-EE37-44B8-B4C0-4F68923C01B0}" type="datetimeFigureOut">
              <a:rPr lang="en-US" smtClean="0"/>
              <a:t>10/22/2012</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9396F7D9-DB62-46A1-8DB5-89E2FEEF54C5}" type="slidenum">
              <a:rPr lang="en-US" smtClean="0"/>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FA0783F-EE37-44B8-B4C0-4F68923C01B0}" type="datetimeFigureOut">
              <a:rPr lang="en-US" smtClean="0"/>
              <a:t>10/22/2012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396F7D9-DB62-46A1-8DB5-89E2FEEF54C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wmf"/><Relationship Id="rId7" Type="http://schemas.openxmlformats.org/officeDocument/2006/relationships/image" Target="../media/image40.jpeg"/><Relationship Id="rId2" Type="http://schemas.openxmlformats.org/officeDocument/2006/relationships/image" Target="../media/image35.wmf"/><Relationship Id="rId1" Type="http://schemas.openxmlformats.org/officeDocument/2006/relationships/slideLayout" Target="../slideLayouts/slideLayout2.xml"/><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s>
</file>

<file path=ppt/slides/_rels/slide22.xml.rels><?xml version="1.0" encoding="UTF-8" standalone="yes"?>
<Relationships xmlns="http://schemas.openxmlformats.org/package/2006/relationships"><Relationship Id="rId3" Type="http://schemas.openxmlformats.org/officeDocument/2006/relationships/image" Target="../media/image43.wmf"/><Relationship Id="rId7" Type="http://schemas.openxmlformats.org/officeDocument/2006/relationships/image" Target="../media/image47.png"/><Relationship Id="rId2" Type="http://schemas.openxmlformats.org/officeDocument/2006/relationships/image" Target="../media/image42.wmf"/><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wmf"/><Relationship Id="rId4" Type="http://schemas.openxmlformats.org/officeDocument/2006/relationships/image" Target="../media/image44.wmf"/></Relationships>
</file>

<file path=ppt/slides/_rels/slide23.xml.rels><?xml version="1.0" encoding="UTF-8" standalone="yes"?>
<Relationships xmlns="http://schemas.openxmlformats.org/package/2006/relationships"><Relationship Id="rId3" Type="http://schemas.openxmlformats.org/officeDocument/2006/relationships/image" Target="../media/image49.wmf"/><Relationship Id="rId7" Type="http://schemas.openxmlformats.org/officeDocument/2006/relationships/image" Target="../media/image53.wmf"/><Relationship Id="rId2" Type="http://schemas.openxmlformats.org/officeDocument/2006/relationships/image" Target="../media/image48.wmf"/><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wmf"/><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jpeg"/><Relationship Id="rId1" Type="http://schemas.openxmlformats.org/officeDocument/2006/relationships/slideLayout" Target="../slideLayouts/slideLayout4.xml"/><Relationship Id="rId5" Type="http://schemas.openxmlformats.org/officeDocument/2006/relationships/image" Target="../media/image57.wmf"/><Relationship Id="rId4" Type="http://schemas.openxmlformats.org/officeDocument/2006/relationships/image" Target="../media/image56.wmf"/></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 Id="rId5" Type="http://schemas.openxmlformats.org/officeDocument/2006/relationships/image" Target="../media/image63.wmf"/><Relationship Id="rId4" Type="http://schemas.openxmlformats.org/officeDocument/2006/relationships/image" Target="../media/image62.wmf"/></Relationships>
</file>

<file path=ppt/slides/_rels/slide2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wmf"/><Relationship Id="rId1" Type="http://schemas.openxmlformats.org/officeDocument/2006/relationships/slideLayout" Target="../slideLayouts/slideLayout2.xml"/><Relationship Id="rId5" Type="http://schemas.openxmlformats.org/officeDocument/2006/relationships/image" Target="../media/image67.wmf"/><Relationship Id="rId4" Type="http://schemas.openxmlformats.org/officeDocument/2006/relationships/image" Target="../media/image66.wmf"/></Relationships>
</file>

<file path=ppt/slides/_rels/slide28.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6.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3.wmf"/><Relationship Id="rId2" Type="http://schemas.openxmlformats.org/officeDocument/2006/relationships/image" Target="../media/image72.wmf"/><Relationship Id="rId1" Type="http://schemas.openxmlformats.org/officeDocument/2006/relationships/slideLayout" Target="../slideLayouts/slideLayout2.xml"/><Relationship Id="rId6" Type="http://schemas.openxmlformats.org/officeDocument/2006/relationships/image" Target="../media/image43.wmf"/><Relationship Id="rId5" Type="http://schemas.openxmlformats.org/officeDocument/2006/relationships/image" Target="../media/image75.wmf"/><Relationship Id="rId4" Type="http://schemas.openxmlformats.org/officeDocument/2006/relationships/image" Target="../media/image74.png"/></Relationships>
</file>

<file path=ppt/slides/_rels/slide33.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429000"/>
            <a:ext cx="6400800" cy="2895600"/>
          </a:xfrm>
        </p:spPr>
        <p:txBody>
          <a:bodyPr>
            <a:normAutofit lnSpcReduction="10000"/>
          </a:bodyPr>
          <a:lstStyle/>
          <a:p>
            <a:r>
              <a:rPr lang="en-US" sz="2800" dirty="0" smtClean="0">
                <a:solidFill>
                  <a:schemeClr val="tx1"/>
                </a:solidFill>
                <a:latin typeface="Times New Roman" pitchFamily="18" charset="0"/>
                <a:cs typeface="Times New Roman" pitchFamily="18" charset="0"/>
              </a:rPr>
              <a:t>				</a:t>
            </a:r>
          </a:p>
          <a:p>
            <a:endParaRPr lang="en-US" sz="2800" dirty="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					</a:t>
            </a:r>
          </a:p>
          <a:p>
            <a:r>
              <a:rPr lang="en-US" sz="2800" dirty="0">
                <a:solidFill>
                  <a:schemeClr val="tx1"/>
                </a:solidFill>
                <a:latin typeface="Times New Roman" pitchFamily="18" charset="0"/>
                <a:cs typeface="Times New Roman" pitchFamily="18" charset="0"/>
              </a:rPr>
              <a:t>	</a:t>
            </a:r>
            <a:r>
              <a:rPr lang="en-US" sz="2800" dirty="0" smtClean="0">
                <a:solidFill>
                  <a:schemeClr val="tx1"/>
                </a:solidFill>
                <a:latin typeface="Times New Roman" pitchFamily="18" charset="0"/>
                <a:cs typeface="Times New Roman" pitchFamily="18" charset="0"/>
              </a:rPr>
              <a:t>			</a:t>
            </a:r>
          </a:p>
          <a:p>
            <a:endParaRPr lang="en-US" sz="2800" dirty="0">
              <a:solidFill>
                <a:schemeClr val="tx1"/>
              </a:solidFill>
              <a:latin typeface="Times New Roman" pitchFamily="18" charset="0"/>
              <a:cs typeface="Times New Roman" pitchFamily="18" charset="0"/>
            </a:endParaRPr>
          </a:p>
          <a:p>
            <a:r>
              <a:rPr lang="en-US" sz="2800" dirty="0" smtClean="0">
                <a:solidFill>
                  <a:schemeClr val="tx1"/>
                </a:solidFill>
                <a:latin typeface="Times New Roman" pitchFamily="18" charset="0"/>
                <a:cs typeface="Times New Roman" pitchFamily="18" charset="0"/>
              </a:rPr>
              <a:t>Mary </a:t>
            </a:r>
            <a:r>
              <a:rPr lang="en-US" sz="2800" dirty="0" smtClean="0">
                <a:solidFill>
                  <a:schemeClr val="tx1"/>
                </a:solidFill>
                <a:latin typeface="Times New Roman" pitchFamily="18" charset="0"/>
                <a:cs typeface="Times New Roman" pitchFamily="18" charset="0"/>
              </a:rPr>
              <a:t>Tello-Pool</a:t>
            </a:r>
            <a:endParaRPr lang="en-US" sz="2800" dirty="0">
              <a:solidFill>
                <a:schemeClr val="tx1"/>
              </a:solidFill>
              <a:latin typeface="Times New Roman" pitchFamily="18" charset="0"/>
              <a:cs typeface="Times New Roman" pitchFamily="18" charset="0"/>
            </a:endParaRPr>
          </a:p>
        </p:txBody>
      </p:sp>
      <p:sp>
        <p:nvSpPr>
          <p:cNvPr id="2" name="Title 1"/>
          <p:cNvSpPr>
            <a:spLocks noGrp="1"/>
          </p:cNvSpPr>
          <p:nvPr>
            <p:ph type="ctrTitle"/>
          </p:nvPr>
        </p:nvSpPr>
        <p:spPr>
          <a:xfrm>
            <a:off x="685800" y="1371599"/>
            <a:ext cx="7772400" cy="2209801"/>
          </a:xfrm>
        </p:spPr>
        <p:txBody>
          <a:bodyPr>
            <a:normAutofit fontScale="90000"/>
          </a:bodyPr>
          <a:lstStyle/>
          <a:p>
            <a:r>
              <a:rPr lang="en-US" b="1" dirty="0">
                <a:solidFill>
                  <a:schemeClr val="tx1"/>
                </a:solidFill>
                <a:latin typeface="Times New Roman" pitchFamily="18" charset="0"/>
                <a:cs typeface="Times New Roman" pitchFamily="18" charset="0"/>
              </a:rPr>
              <a:t>Disaster Preparedness and Response for Families With Special Needs</a:t>
            </a:r>
            <a:r>
              <a:rPr lang="en-US" dirty="0">
                <a:solidFill>
                  <a:schemeClr val="tx1"/>
                </a:solidFill>
                <a:latin typeface="Times New Roman" pitchFamily="18" charset="0"/>
                <a:cs typeface="Times New Roman" pitchFamily="18" charset="0"/>
              </a:rPr>
              <a:t/>
            </a:r>
            <a:br>
              <a:rPr lang="en-US" dirty="0">
                <a:solidFill>
                  <a:schemeClr val="tx1"/>
                </a:solidFill>
                <a:latin typeface="Times New Roman" pitchFamily="18" charset="0"/>
                <a:cs typeface="Times New Roman" pitchFamily="18" charset="0"/>
              </a:rPr>
            </a:br>
            <a:endParaRPr lang="en-US" dirty="0">
              <a:latin typeface="Times New Roman" pitchFamily="18" charset="0"/>
              <a:cs typeface="Times New Roman" pitchFamily="18" charset="0"/>
            </a:endParaRPr>
          </a:p>
        </p:txBody>
      </p:sp>
      <p:pic>
        <p:nvPicPr>
          <p:cNvPr id="1027" name="Picture 3" descr="C:\Users\matellopool\AppData\Local\Microsoft\Windows\Temporary Internet Files\Content.IE5\F1DKYYHU\MP90044840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429000"/>
            <a:ext cx="3810000" cy="20574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matellopool\AppData\Local\Microsoft\Windows\Temporary Internet Files\Content.IE5\5CQ0SFJ3\MP900407131[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581400"/>
            <a:ext cx="20574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matellopool\AppData\Local\Microsoft\Windows\Temporary Internet Files\Content.IE5\F1DKYYHU\MP900314362[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0" y="3581399"/>
            <a:ext cx="2133600" cy="1676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7307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Evacuate or Shelter-in-Place?</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2800" dirty="0">
                <a:latin typeface="Times New Roman" pitchFamily="18" charset="0"/>
                <a:cs typeface="Times New Roman" pitchFamily="18" charset="0"/>
              </a:rPr>
              <a:t>Depending on your circumstances and the nature of the attack, the first important decision is </a:t>
            </a:r>
            <a:r>
              <a:rPr lang="en-US" sz="2800" b="1" i="1" dirty="0">
                <a:solidFill>
                  <a:srgbClr val="FF9900"/>
                </a:solidFill>
                <a:latin typeface="Times New Roman" pitchFamily="18" charset="0"/>
                <a:cs typeface="Times New Roman" pitchFamily="18" charset="0"/>
              </a:rPr>
              <a:t>whether you stay put or get away</a:t>
            </a:r>
            <a:r>
              <a:rPr lang="en-US" sz="2800" dirty="0">
                <a:latin typeface="Times New Roman" pitchFamily="18" charset="0"/>
                <a:cs typeface="Times New Roman" pitchFamily="18" charset="0"/>
              </a:rPr>
              <a:t>. You should understand and plan for both possibilities. </a:t>
            </a:r>
          </a:p>
          <a:p>
            <a:endParaRPr lang="en-US" dirty="0" smtClean="0"/>
          </a:p>
          <a:p>
            <a:r>
              <a:rPr lang="en-US" dirty="0" smtClean="0">
                <a:latin typeface="Times New Roman" pitchFamily="18" charset="0"/>
                <a:cs typeface="Times New Roman" pitchFamily="18" charset="0"/>
              </a:rPr>
              <a:t>Listen to your local news/weather station for instructions.</a:t>
            </a:r>
          </a:p>
          <a:p>
            <a:r>
              <a:rPr lang="en-US" dirty="0" smtClean="0">
                <a:latin typeface="Times New Roman" pitchFamily="18" charset="0"/>
                <a:cs typeface="Times New Roman" pitchFamily="18" charset="0"/>
              </a:rPr>
              <a:t>Evacuate instructions will include time, route, shelters, &amp; </a:t>
            </a:r>
            <a:r>
              <a:rPr lang="en-US" dirty="0" err="1" smtClean="0">
                <a:latin typeface="Times New Roman" pitchFamily="18" charset="0"/>
                <a:cs typeface="Times New Roman" pitchFamily="18" charset="0"/>
              </a:rPr>
              <a:t>etc</a:t>
            </a:r>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Shelter-in-place instructions will include time, safest place in your home, &amp; etc. </a:t>
            </a:r>
          </a:p>
          <a:p>
            <a:r>
              <a:rPr lang="en-US" dirty="0" smtClean="0">
                <a:latin typeface="Times New Roman" pitchFamily="18" charset="0"/>
                <a:cs typeface="Times New Roman" pitchFamily="18" charset="0"/>
              </a:rPr>
              <a:t>Once you know which action is recommended…listen to your local news</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and follow </a:t>
            </a:r>
            <a:r>
              <a:rPr lang="en-US" dirty="0">
                <a:latin typeface="Times New Roman" pitchFamily="18" charset="0"/>
                <a:cs typeface="Times New Roman" pitchFamily="18" charset="0"/>
              </a:rPr>
              <a:t>your disaster </a:t>
            </a:r>
            <a:r>
              <a:rPr lang="en-US" dirty="0" smtClean="0">
                <a:latin typeface="Times New Roman" pitchFamily="18" charset="0"/>
                <a:cs typeface="Times New Roman" pitchFamily="18" charset="0"/>
              </a:rPr>
              <a:t>plan. </a:t>
            </a:r>
          </a:p>
          <a:p>
            <a:r>
              <a:rPr lang="en-US" dirty="0" smtClean="0">
                <a:latin typeface="Times New Roman" pitchFamily="18" charset="0"/>
                <a:cs typeface="Times New Roman" pitchFamily="18" charset="0"/>
              </a:rPr>
              <a:t>Notify your family contact.</a:t>
            </a:r>
            <a:endParaRPr lang="en-US" dirty="0">
              <a:latin typeface="Times New Roman" pitchFamily="18" charset="0"/>
              <a:cs typeface="Times New Roman" pitchFamily="18" charset="0"/>
            </a:endParaRPr>
          </a:p>
        </p:txBody>
      </p:sp>
      <p:pic>
        <p:nvPicPr>
          <p:cNvPr id="12290" name="Picture 2" descr="C:\Users\matellopool\AppData\Local\Microsoft\Windows\Temporary Internet Files\Content.IE5\38GF1KT2\MC90007862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609600"/>
            <a:ext cx="776287" cy="702469"/>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matellopool\AppData\Local\Microsoft\Windows\Temporary Internet Files\Content.IE5\WYEX90DX\MC90007871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5287" y="500206"/>
            <a:ext cx="658633" cy="82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5001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Evacuating Your Home</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20000"/>
          </a:bodyPr>
          <a:lstStyle/>
          <a:p>
            <a:pPr>
              <a:buFont typeface="Wingdings" pitchFamily="2" charset="2"/>
              <a:buChar char="v"/>
              <a:defRPr/>
            </a:pPr>
            <a:r>
              <a:rPr lang="en-US" dirty="0" smtClean="0"/>
              <a:t>Plan to stay with family or friends in an unaffected area.</a:t>
            </a:r>
          </a:p>
          <a:p>
            <a:pPr>
              <a:buFont typeface="Wingdings" pitchFamily="2" charset="2"/>
              <a:buChar char="v"/>
              <a:defRPr/>
            </a:pPr>
            <a:r>
              <a:rPr lang="en-US" dirty="0" smtClean="0"/>
              <a:t>Plan to stay in a community shelter (Community Shelters are operated by the American Red Cross in partnership with local emergency management, public health, &amp; other partners).</a:t>
            </a:r>
          </a:p>
          <a:p>
            <a:pPr marL="0" lvl="1" indent="0">
              <a:spcBef>
                <a:spcPts val="580"/>
              </a:spcBef>
              <a:buClr>
                <a:schemeClr val="accent1"/>
              </a:buClr>
              <a:buNone/>
              <a:defRPr/>
            </a:pPr>
            <a:r>
              <a:rPr lang="en-US" dirty="0" smtClean="0"/>
              <a:t>If you choose to stay in a community shelter, you must find </a:t>
            </a:r>
            <a:r>
              <a:rPr lang="en-US" dirty="0"/>
              <a:t>out community shelter rules and </a:t>
            </a:r>
            <a:r>
              <a:rPr lang="en-US" dirty="0" smtClean="0"/>
              <a:t>amenities:</a:t>
            </a:r>
          </a:p>
          <a:p>
            <a:pPr lvl="1">
              <a:defRPr/>
            </a:pPr>
            <a:r>
              <a:rPr lang="en-US" dirty="0" smtClean="0"/>
              <a:t>No Smoking, alcohol, or weapons</a:t>
            </a:r>
          </a:p>
          <a:p>
            <a:pPr lvl="1">
              <a:defRPr/>
            </a:pPr>
            <a:r>
              <a:rPr lang="en-US" dirty="0" smtClean="0"/>
              <a:t>Meal times</a:t>
            </a:r>
          </a:p>
          <a:p>
            <a:pPr lvl="1">
              <a:defRPr/>
            </a:pPr>
            <a:r>
              <a:rPr lang="en-US" dirty="0" smtClean="0"/>
              <a:t>Sleeping arrangements </a:t>
            </a:r>
          </a:p>
          <a:p>
            <a:pPr lvl="1">
              <a:defRPr/>
            </a:pPr>
            <a:r>
              <a:rPr lang="en-US" dirty="0" smtClean="0"/>
              <a:t>Bathing facilities</a:t>
            </a:r>
          </a:p>
          <a:p>
            <a:pPr lvl="1">
              <a:defRPr/>
            </a:pPr>
            <a:r>
              <a:rPr lang="en-US" dirty="0" smtClean="0"/>
              <a:t>Pets (service animals only)</a:t>
            </a:r>
          </a:p>
          <a:p>
            <a:pPr lvl="1">
              <a:defRPr/>
            </a:pPr>
            <a:r>
              <a:rPr lang="en-US" dirty="0" smtClean="0"/>
              <a:t>Special needs equipment</a:t>
            </a:r>
          </a:p>
          <a:p>
            <a:pPr>
              <a:buFont typeface="Wingdings" pitchFamily="2" charset="2"/>
              <a:buChar char="v"/>
              <a:defRPr/>
            </a:pPr>
            <a:r>
              <a:rPr lang="en-US" dirty="0"/>
              <a:t>Plan to bring your own supplies when you evacuate (documents, cash, </a:t>
            </a:r>
            <a:r>
              <a:rPr lang="en-US" dirty="0" err="1"/>
              <a:t>etc</a:t>
            </a:r>
            <a:r>
              <a:rPr lang="en-US" dirty="0"/>
              <a:t>).</a:t>
            </a:r>
          </a:p>
        </p:txBody>
      </p:sp>
      <p:pic>
        <p:nvPicPr>
          <p:cNvPr id="6146" name="Picture 2" descr="C:\Users\matellopool\AppData\Local\Microsoft\Windows\Temporary Internet Files\Content.IE5\V0BQ2BSW\MP9004038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12800" y="609600"/>
            <a:ext cx="1688199" cy="7239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matellopool\AppData\Local\Microsoft\Windows\Temporary Internet Files\Content.IE5\8FKOKP8U\MC900215701[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3505200"/>
            <a:ext cx="3115901" cy="164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6965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Children in Shelters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r>
              <a:rPr lang="en-US" b="1" dirty="0" smtClean="0">
                <a:latin typeface="Times New Roman" pitchFamily="18" charset="0"/>
                <a:cs typeface="Times New Roman" pitchFamily="18" charset="0"/>
              </a:rPr>
              <a:t>Children should not be separated from family</a:t>
            </a:r>
          </a:p>
          <a:p>
            <a:r>
              <a:rPr lang="en-US" b="1" dirty="0" smtClean="0">
                <a:latin typeface="Times New Roman" pitchFamily="18" charset="0"/>
                <a:cs typeface="Times New Roman" pitchFamily="18" charset="0"/>
              </a:rPr>
              <a:t>Children need activities</a:t>
            </a:r>
          </a:p>
          <a:p>
            <a:r>
              <a:rPr lang="en-US" b="1" dirty="0" smtClean="0">
                <a:latin typeface="Times New Roman" pitchFamily="18" charset="0"/>
                <a:cs typeface="Times New Roman" pitchFamily="18" charset="0"/>
              </a:rPr>
              <a:t>Children need reassurance</a:t>
            </a:r>
          </a:p>
          <a:p>
            <a:r>
              <a:rPr lang="en-US" b="1" dirty="0" smtClean="0">
                <a:latin typeface="Times New Roman" pitchFamily="18" charset="0"/>
                <a:cs typeface="Times New Roman" pitchFamily="18" charset="0"/>
              </a:rPr>
              <a:t>Children need security</a:t>
            </a:r>
            <a:endParaRPr lang="en-US" b="1" dirty="0">
              <a:latin typeface="Times New Roman" pitchFamily="18" charset="0"/>
              <a:cs typeface="Times New Roman" pitchFamily="18" charset="0"/>
            </a:endParaRPr>
          </a:p>
        </p:txBody>
      </p:sp>
      <p:grpSp>
        <p:nvGrpSpPr>
          <p:cNvPr id="7" name="Group 12"/>
          <p:cNvGrpSpPr>
            <a:grpSpLocks/>
          </p:cNvGrpSpPr>
          <p:nvPr/>
        </p:nvGrpSpPr>
        <p:grpSpPr bwMode="auto">
          <a:xfrm>
            <a:off x="1143000" y="3668008"/>
            <a:ext cx="7311390" cy="2123192"/>
            <a:chOff x="480" y="2416"/>
            <a:chExt cx="4848" cy="1632"/>
          </a:xfrm>
        </p:grpSpPr>
        <p:pic>
          <p:nvPicPr>
            <p:cNvPr id="8" name="Picture 6" descr="DCP_058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0" y="2416"/>
              <a:ext cx="2448" cy="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DCP_058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 y="2448"/>
              <a:ext cx="2400" cy="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2558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dirty="0" smtClean="0">
                <a:latin typeface="Times New Roman" pitchFamily="18" charset="0"/>
                <a:cs typeface="Times New Roman" pitchFamily="18" charset="0"/>
              </a:rPr>
              <a:t/>
            </a:r>
            <a:br>
              <a:rPr lang="en-US" sz="3100" b="1" dirty="0" smtClean="0">
                <a:latin typeface="Times New Roman" pitchFamily="18" charset="0"/>
                <a:cs typeface="Times New Roman" pitchFamily="18" charset="0"/>
              </a:rPr>
            </a:br>
            <a:r>
              <a:rPr lang="en-US" sz="3100" b="1" dirty="0">
                <a:latin typeface="Times New Roman" pitchFamily="18" charset="0"/>
                <a:cs typeface="Times New Roman" pitchFamily="18" charset="0"/>
              </a:rPr>
              <a:t/>
            </a:r>
            <a:br>
              <a:rPr lang="en-US" sz="3100" b="1" dirty="0">
                <a:latin typeface="Times New Roman" pitchFamily="18" charset="0"/>
                <a:cs typeface="Times New Roman" pitchFamily="18" charset="0"/>
              </a:rPr>
            </a:br>
            <a:r>
              <a:rPr lang="en-US" sz="3100" b="1" dirty="0" smtClean="0">
                <a:latin typeface="Times New Roman" pitchFamily="18" charset="0"/>
                <a:cs typeface="Times New Roman" pitchFamily="18" charset="0"/>
              </a:rPr>
              <a:t/>
            </a:r>
            <a:br>
              <a:rPr lang="en-US" sz="3100" b="1" dirty="0" smtClean="0">
                <a:latin typeface="Times New Roman" pitchFamily="18" charset="0"/>
                <a:cs typeface="Times New Roman" pitchFamily="18" charset="0"/>
              </a:rPr>
            </a:br>
            <a:r>
              <a:rPr lang="en-US" sz="3100" b="1" dirty="0">
                <a:latin typeface="Times New Roman" pitchFamily="18" charset="0"/>
                <a:cs typeface="Times New Roman" pitchFamily="18" charset="0"/>
              </a:rPr>
              <a:t/>
            </a:r>
            <a:br>
              <a:rPr lang="en-US" sz="3100" b="1" dirty="0">
                <a:latin typeface="Times New Roman" pitchFamily="18" charset="0"/>
                <a:cs typeface="Times New Roman" pitchFamily="18" charset="0"/>
              </a:rPr>
            </a:br>
            <a:r>
              <a:rPr lang="en-US" sz="3100" b="1" dirty="0" smtClean="0">
                <a:latin typeface="Times New Roman" pitchFamily="18" charset="0"/>
                <a:cs typeface="Times New Roman" pitchFamily="18" charset="0"/>
              </a:rPr>
              <a:t/>
            </a:r>
            <a:br>
              <a:rPr lang="en-US" sz="3100" b="1" dirty="0" smtClean="0">
                <a:latin typeface="Times New Roman" pitchFamily="18" charset="0"/>
                <a:cs typeface="Times New Roman" pitchFamily="18" charset="0"/>
              </a:rPr>
            </a:br>
            <a:r>
              <a:rPr lang="en-US" sz="3100" b="1" dirty="0">
                <a:latin typeface="Times New Roman" pitchFamily="18" charset="0"/>
                <a:cs typeface="Times New Roman" pitchFamily="18" charset="0"/>
              </a:rPr>
              <a:t/>
            </a:r>
            <a:br>
              <a:rPr lang="en-US" sz="3100" b="1" dirty="0">
                <a:latin typeface="Times New Roman" pitchFamily="18" charset="0"/>
                <a:cs typeface="Times New Roman" pitchFamily="18" charset="0"/>
              </a:rPr>
            </a:br>
            <a:r>
              <a:rPr lang="en-US" sz="3100" b="1" dirty="0" smtClean="0">
                <a:latin typeface="Times New Roman" pitchFamily="18" charset="0"/>
                <a:cs typeface="Times New Roman" pitchFamily="18" charset="0"/>
              </a:rPr>
              <a:t/>
            </a:r>
            <a:br>
              <a:rPr lang="en-US" sz="3100" b="1" dirty="0" smtClean="0">
                <a:latin typeface="Times New Roman" pitchFamily="18" charset="0"/>
                <a:cs typeface="Times New Roman" pitchFamily="18" charset="0"/>
              </a:rPr>
            </a:br>
            <a:r>
              <a:rPr lang="en-US" sz="3100" b="1" dirty="0">
                <a:latin typeface="Times New Roman" pitchFamily="18" charset="0"/>
                <a:cs typeface="Times New Roman" pitchFamily="18" charset="0"/>
              </a:rPr>
              <a:t/>
            </a:r>
            <a:br>
              <a:rPr lang="en-US" sz="3100" b="1" dirty="0">
                <a:latin typeface="Times New Roman" pitchFamily="18" charset="0"/>
                <a:cs typeface="Times New Roman" pitchFamily="18" charset="0"/>
              </a:rPr>
            </a:br>
            <a:r>
              <a:rPr lang="en-US" sz="3100" b="1" dirty="0" smtClean="0">
                <a:latin typeface="Times New Roman" pitchFamily="18" charset="0"/>
                <a:cs typeface="Times New Roman" pitchFamily="18" charset="0"/>
              </a:rPr>
              <a:t/>
            </a:r>
            <a:br>
              <a:rPr lang="en-US" sz="3100" b="1" dirty="0" smtClean="0">
                <a:latin typeface="Times New Roman" pitchFamily="18" charset="0"/>
                <a:cs typeface="Times New Roman" pitchFamily="18" charset="0"/>
              </a:rPr>
            </a:br>
            <a:r>
              <a:rPr lang="en-US" sz="3100" b="1" dirty="0">
                <a:latin typeface="Times New Roman" pitchFamily="18" charset="0"/>
                <a:cs typeface="Times New Roman" pitchFamily="18" charset="0"/>
              </a:rPr>
              <a:t/>
            </a:r>
            <a:br>
              <a:rPr lang="en-US" sz="3100" b="1" dirty="0">
                <a:latin typeface="Times New Roman" pitchFamily="18" charset="0"/>
                <a:cs typeface="Times New Roman" pitchFamily="18" charset="0"/>
              </a:rPr>
            </a:br>
            <a:r>
              <a:rPr lang="en-US" sz="3100" b="1" dirty="0" smtClean="0">
                <a:latin typeface="Times New Roman" pitchFamily="18" charset="0"/>
                <a:cs typeface="Times New Roman" pitchFamily="18" charset="0"/>
              </a:rPr>
              <a:t/>
            </a:r>
            <a:br>
              <a:rPr lang="en-US" sz="3100" b="1" dirty="0" smtClean="0">
                <a:latin typeface="Times New Roman" pitchFamily="18" charset="0"/>
                <a:cs typeface="Times New Roman" pitchFamily="18" charset="0"/>
              </a:rPr>
            </a:br>
            <a:r>
              <a:rPr lang="en-US" sz="3100" b="1" dirty="0" smtClean="0">
                <a:latin typeface="Times New Roman" pitchFamily="18" charset="0"/>
                <a:cs typeface="Times New Roman" pitchFamily="18" charset="0"/>
              </a:rPr>
              <a:t>ITEMS </a:t>
            </a:r>
            <a:r>
              <a:rPr lang="en-US" sz="3100" b="1" dirty="0">
                <a:latin typeface="Times New Roman" pitchFamily="18" charset="0"/>
                <a:cs typeface="Times New Roman" pitchFamily="18" charset="0"/>
              </a:rPr>
              <a:t>TO BRING WITH YOU TO A </a:t>
            </a:r>
            <a:r>
              <a:rPr lang="en-US" sz="3100" b="1" dirty="0" smtClean="0">
                <a:latin typeface="Times New Roman" pitchFamily="18" charset="0"/>
                <a:cs typeface="Times New Roman" pitchFamily="18" charset="0"/>
              </a:rPr>
              <a:t>SHELTER </a:t>
            </a:r>
            <a:r>
              <a:rPr lang="en-US" dirty="0" smtClean="0"/>
              <a:t/>
            </a:r>
            <a:br>
              <a:rPr lang="en-US" dirty="0" smtClean="0"/>
            </a:br>
            <a:endParaRPr lang="en-US" dirty="0"/>
          </a:p>
        </p:txBody>
      </p:sp>
      <p:sp>
        <p:nvSpPr>
          <p:cNvPr id="3" name="Content Placeholder 2"/>
          <p:cNvSpPr>
            <a:spLocks noGrp="1"/>
          </p:cNvSpPr>
          <p:nvPr>
            <p:ph sz="quarter" idx="1"/>
          </p:nvPr>
        </p:nvSpPr>
        <p:spPr/>
        <p:txBody>
          <a:bodyPr>
            <a:noAutofit/>
          </a:bodyPr>
          <a:lstStyle/>
          <a:p>
            <a:r>
              <a:rPr lang="en-US" sz="1600" dirty="0" smtClean="0"/>
              <a:t>Insurance </a:t>
            </a:r>
            <a:r>
              <a:rPr lang="en-US" sz="1600" dirty="0"/>
              <a:t>policies, contracts, wills, passports, deeds, social security cards, immunization cards, Medicare/Medicaid cards (keep in a water-proof bag) </a:t>
            </a:r>
          </a:p>
          <a:p>
            <a:r>
              <a:rPr lang="en-US" sz="1600" dirty="0" smtClean="0"/>
              <a:t>Photo </a:t>
            </a:r>
            <a:r>
              <a:rPr lang="en-US" sz="1600" dirty="0"/>
              <a:t>identification and proof of address </a:t>
            </a:r>
          </a:p>
          <a:p>
            <a:r>
              <a:rPr lang="en-US" sz="1600" dirty="0" smtClean="0"/>
              <a:t>Emergency </a:t>
            </a:r>
            <a:r>
              <a:rPr lang="en-US" sz="1600" dirty="0"/>
              <a:t>Contact Information: names and phone numbers of those in your personal support net-work, family members, doctors, equipment </a:t>
            </a:r>
            <a:r>
              <a:rPr lang="en-US" sz="1600" dirty="0" smtClean="0"/>
              <a:t>suppliers</a:t>
            </a:r>
            <a:r>
              <a:rPr lang="en-US" sz="1600" dirty="0"/>
              <a:t>, and utility companies </a:t>
            </a:r>
          </a:p>
          <a:p>
            <a:r>
              <a:rPr lang="en-US" sz="1600" dirty="0" smtClean="0"/>
              <a:t>Flashlight </a:t>
            </a:r>
            <a:r>
              <a:rPr lang="en-US" sz="1600" dirty="0"/>
              <a:t>with extra batteries </a:t>
            </a:r>
          </a:p>
          <a:p>
            <a:r>
              <a:rPr lang="en-US" sz="1600" dirty="0" smtClean="0"/>
              <a:t>Toiletries </a:t>
            </a:r>
            <a:endParaRPr lang="en-US" sz="1600" dirty="0"/>
          </a:p>
          <a:p>
            <a:r>
              <a:rPr lang="en-US" sz="1600" dirty="0" smtClean="0"/>
              <a:t>Pillow </a:t>
            </a:r>
            <a:endParaRPr lang="en-US" sz="1600" dirty="0"/>
          </a:p>
          <a:p>
            <a:r>
              <a:rPr lang="en-US" sz="1600" dirty="0" smtClean="0"/>
              <a:t>Change </a:t>
            </a:r>
            <a:r>
              <a:rPr lang="en-US" sz="1600" dirty="0"/>
              <a:t>of clothes and hard soled shoes </a:t>
            </a:r>
          </a:p>
          <a:p>
            <a:r>
              <a:rPr lang="en-US" sz="1600" dirty="0" smtClean="0"/>
              <a:t>Cell </a:t>
            </a:r>
            <a:r>
              <a:rPr lang="en-US" sz="1600" dirty="0"/>
              <a:t>phone w/ spare batteries </a:t>
            </a:r>
          </a:p>
          <a:p>
            <a:r>
              <a:rPr lang="en-US" sz="1600" dirty="0" smtClean="0"/>
              <a:t>Money </a:t>
            </a:r>
            <a:r>
              <a:rPr lang="en-US" sz="1600" dirty="0"/>
              <a:t>(small bills and change) </a:t>
            </a:r>
          </a:p>
          <a:p>
            <a:r>
              <a:rPr lang="en-US" sz="1600" dirty="0" smtClean="0"/>
              <a:t>Auxiliary </a:t>
            </a:r>
            <a:r>
              <a:rPr lang="en-US" sz="1600" dirty="0"/>
              <a:t>medical equipment with extra batteries if necessary (i.e., oxygen, </a:t>
            </a:r>
            <a:r>
              <a:rPr lang="en-US" sz="1600" dirty="0" smtClean="0"/>
              <a:t>scooter, </a:t>
            </a:r>
            <a:r>
              <a:rPr lang="en-US" sz="1600" dirty="0"/>
              <a:t>hearing aid) </a:t>
            </a:r>
          </a:p>
          <a:p>
            <a:r>
              <a:rPr lang="en-US" sz="1600" dirty="0" smtClean="0"/>
              <a:t>Style </a:t>
            </a:r>
            <a:r>
              <a:rPr lang="en-US" sz="1600" dirty="0"/>
              <a:t>and serial numbers of medical devices (such as pacemakers) and instructions for the devices </a:t>
            </a:r>
          </a:p>
          <a:p>
            <a:r>
              <a:rPr lang="en-US" sz="1600" dirty="0" smtClean="0"/>
              <a:t>Medicine </a:t>
            </a:r>
            <a:r>
              <a:rPr lang="en-US" sz="1600" dirty="0"/>
              <a:t>supply/list of medications and dosage </a:t>
            </a:r>
            <a:r>
              <a:rPr lang="en-US" sz="1600" dirty="0" smtClean="0"/>
              <a:t>instructions </a:t>
            </a:r>
            <a:endParaRPr lang="en-US" sz="1600" dirty="0"/>
          </a:p>
          <a:p>
            <a:r>
              <a:rPr lang="en-US" sz="1600" dirty="0" smtClean="0"/>
              <a:t>Cane</a:t>
            </a:r>
            <a:r>
              <a:rPr lang="en-US" sz="1600" dirty="0"/>
              <a:t>, crutches, walker or wheelchair </a:t>
            </a:r>
          </a:p>
          <a:p>
            <a:r>
              <a:rPr lang="en-US" sz="1600" dirty="0" smtClean="0"/>
              <a:t>Glasses </a:t>
            </a:r>
            <a:r>
              <a:rPr lang="en-US" sz="1600" dirty="0"/>
              <a:t>with repair kits and contacts with cleaning supplies </a:t>
            </a:r>
            <a:endParaRPr lang="en-US" sz="1600" dirty="0"/>
          </a:p>
        </p:txBody>
      </p:sp>
    </p:spTree>
    <p:extLst>
      <p:ext uri="{BB962C8B-B14F-4D97-AF65-F5344CB8AC3E}">
        <p14:creationId xmlns:p14="http://schemas.microsoft.com/office/powerpoint/2010/main" val="26233129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Shelter-in-Place</a:t>
            </a:r>
            <a:endParaRPr lang="en-US" dirty="0">
              <a:latin typeface="Times New Roman" pitchFamily="18" charset="0"/>
              <a:cs typeface="Times New Roman" pitchFamily="18" charset="0"/>
            </a:endParaRPr>
          </a:p>
        </p:txBody>
      </p:sp>
      <p:pic>
        <p:nvPicPr>
          <p:cNvPr id="7170" name="Picture 2" descr="C:\Users\matellopool\AppData\Local\Microsoft\Windows\Temporary Internet Files\Content.IE5\HMA2OCQU\MC90032467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76530"/>
            <a:ext cx="1812341" cy="114300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quarter" idx="1"/>
          </p:nvPr>
        </p:nvSpPr>
        <p:spPr/>
        <p:txBody>
          <a:bodyPr>
            <a:normAutofit fontScale="92500"/>
          </a:bodyPr>
          <a:lstStyle/>
          <a:p>
            <a:pPr marL="0" indent="0">
              <a:buNone/>
            </a:pPr>
            <a:r>
              <a:rPr lang="en-US" dirty="0" smtClean="0">
                <a:latin typeface="Times New Roman" pitchFamily="18" charset="0"/>
                <a:cs typeface="Times New Roman" pitchFamily="18" charset="0"/>
              </a:rPr>
              <a:t>Shelter-in-place during:</a:t>
            </a:r>
          </a:p>
          <a:p>
            <a:pPr>
              <a:buFont typeface="Wingdings" pitchFamily="2" charset="2"/>
              <a:buChar char="v"/>
            </a:pPr>
            <a:r>
              <a:rPr lang="en-US" dirty="0" smtClean="0">
                <a:latin typeface="Times New Roman" pitchFamily="18" charset="0"/>
                <a:cs typeface="Times New Roman" pitchFamily="18" charset="0"/>
              </a:rPr>
              <a:t>Severe weather (blizzard, tornado, thunder/lightening storm)</a:t>
            </a:r>
          </a:p>
          <a:p>
            <a:pPr lvl="1">
              <a:buFont typeface="Arial" pitchFamily="34" charset="0"/>
              <a:buChar char="•"/>
            </a:pPr>
            <a:r>
              <a:rPr lang="en-US" dirty="0" smtClean="0">
                <a:latin typeface="Times New Roman" pitchFamily="18" charset="0"/>
                <a:cs typeface="Times New Roman" pitchFamily="18" charset="0"/>
              </a:rPr>
              <a:t>Stay away from windows and heavy furniture</a:t>
            </a:r>
          </a:p>
          <a:p>
            <a:pPr lvl="1">
              <a:buFont typeface="Arial" pitchFamily="34" charset="0"/>
              <a:buChar char="•"/>
            </a:pPr>
            <a:r>
              <a:rPr lang="en-US" dirty="0" smtClean="0">
                <a:latin typeface="Times New Roman" pitchFamily="18" charset="0"/>
                <a:cs typeface="Times New Roman" pitchFamily="18" charset="0"/>
              </a:rPr>
              <a:t>Listen to radio for instructions </a:t>
            </a:r>
          </a:p>
          <a:p>
            <a:pPr lvl="1">
              <a:buFont typeface="Arial" pitchFamily="34" charset="0"/>
              <a:buChar char="•"/>
            </a:pPr>
            <a:r>
              <a:rPr lang="en-US" dirty="0" smtClean="0">
                <a:latin typeface="Times New Roman" pitchFamily="18" charset="0"/>
                <a:cs typeface="Times New Roman" pitchFamily="18" charset="0"/>
              </a:rPr>
              <a:t>Follow your plan</a:t>
            </a:r>
          </a:p>
          <a:p>
            <a:pPr>
              <a:buFont typeface="Wingdings" pitchFamily="2" charset="2"/>
              <a:buChar char="v"/>
            </a:pPr>
            <a:r>
              <a:rPr lang="en-US" dirty="0" smtClean="0">
                <a:latin typeface="Times New Roman" pitchFamily="18" charset="0"/>
                <a:cs typeface="Times New Roman" pitchFamily="18" charset="0"/>
              </a:rPr>
              <a:t>Chemical spills (train derailment, explosions, </a:t>
            </a:r>
            <a:r>
              <a:rPr lang="en-US" dirty="0" err="1" smtClean="0">
                <a:latin typeface="Times New Roman" pitchFamily="18" charset="0"/>
                <a:cs typeface="Times New Roman" pitchFamily="18" charset="0"/>
              </a:rPr>
              <a:t>etc</a:t>
            </a:r>
            <a:r>
              <a:rPr lang="en-US" dirty="0" smtClean="0">
                <a:latin typeface="Times New Roman" pitchFamily="18" charset="0"/>
                <a:cs typeface="Times New Roman" pitchFamily="18" charset="0"/>
              </a:rPr>
              <a:t>)</a:t>
            </a:r>
          </a:p>
          <a:p>
            <a:pPr lvl="1">
              <a:buFont typeface="Arial" pitchFamily="34" charset="0"/>
              <a:buChar char="•"/>
            </a:pPr>
            <a:r>
              <a:rPr lang="en-US" dirty="0" smtClean="0">
                <a:latin typeface="Times New Roman" pitchFamily="18" charset="0"/>
                <a:cs typeface="Times New Roman" pitchFamily="18" charset="0"/>
              </a:rPr>
              <a:t>Plan to shelter-in-place for up to 72 hours without outside help.</a:t>
            </a:r>
          </a:p>
          <a:p>
            <a:pPr lvl="1">
              <a:buFont typeface="Arial" pitchFamily="34" charset="0"/>
              <a:buChar char="•"/>
            </a:pPr>
            <a:r>
              <a:rPr lang="en-US" dirty="0" smtClean="0">
                <a:latin typeface="Times New Roman" pitchFamily="18" charset="0"/>
                <a:cs typeface="Times New Roman" pitchFamily="18" charset="0"/>
              </a:rPr>
              <a:t>Listen to radio for instructions (taping windows  &amp; doors, </a:t>
            </a:r>
            <a:r>
              <a:rPr lang="en-US" dirty="0" err="1" smtClean="0">
                <a:latin typeface="Times New Roman" pitchFamily="18" charset="0"/>
                <a:cs typeface="Times New Roman" pitchFamily="18" charset="0"/>
              </a:rPr>
              <a:t>etc</a:t>
            </a:r>
            <a:r>
              <a:rPr lang="en-US" dirty="0" smtClean="0">
                <a:latin typeface="Times New Roman" pitchFamily="18" charset="0"/>
                <a:cs typeface="Times New Roman" pitchFamily="18" charset="0"/>
              </a:rPr>
              <a:t>).</a:t>
            </a:r>
          </a:p>
          <a:p>
            <a:pPr lvl="1">
              <a:buFont typeface="Arial" pitchFamily="34" charset="0"/>
              <a:buChar char="•"/>
            </a:pPr>
            <a:r>
              <a:rPr lang="en-US" dirty="0" smtClean="0">
                <a:latin typeface="Times New Roman" pitchFamily="18" charset="0"/>
                <a:cs typeface="Times New Roman" pitchFamily="18" charset="0"/>
              </a:rPr>
              <a:t>Follow your plan</a:t>
            </a:r>
            <a:r>
              <a:rPr lang="en-US" dirty="0" smtClean="0"/>
              <a:t>. </a:t>
            </a:r>
          </a:p>
          <a:p>
            <a:pPr marL="0" indent="0">
              <a:buNone/>
            </a:pPr>
            <a:endParaRPr lang="en-US" dirty="0" smtClean="0"/>
          </a:p>
          <a:p>
            <a:endParaRPr lang="en-US" dirty="0" smtClean="0"/>
          </a:p>
          <a:p>
            <a:pPr marL="0" indent="0">
              <a:buNone/>
            </a:pPr>
            <a:endParaRPr lang="en-US" dirty="0"/>
          </a:p>
        </p:txBody>
      </p:sp>
      <p:pic>
        <p:nvPicPr>
          <p:cNvPr id="7" name="Picture 3" descr="C:\Users\matellopool\AppData\Local\Microsoft\Windows\Temporary Internet Files\Content.IE5\5CQ0SFJ3\MP900407568[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914400" y="276530"/>
            <a:ext cx="1371600" cy="1143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2053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a:latin typeface="Times New Roman" pitchFamily="18" charset="0"/>
                <a:cs typeface="Times New Roman" pitchFamily="18" charset="0"/>
              </a:rPr>
              <a:t>Create a Disaster </a:t>
            </a:r>
            <a:r>
              <a:rPr lang="en-US" sz="4400" dirty="0" smtClean="0">
                <a:latin typeface="Times New Roman" pitchFamily="18" charset="0"/>
                <a:cs typeface="Times New Roman" pitchFamily="18" charset="0"/>
              </a:rPr>
              <a:t>Plan</a:t>
            </a:r>
            <a:endParaRPr lang="en-US" sz="4400" dirty="0">
              <a:latin typeface="Times New Roman" pitchFamily="18" charset="0"/>
              <a:cs typeface="Times New Roman" pitchFamily="18" charset="0"/>
            </a:endParaRPr>
          </a:p>
        </p:txBody>
      </p:sp>
      <p:sp>
        <p:nvSpPr>
          <p:cNvPr id="5" name="Content Placeholder 4"/>
          <p:cNvSpPr>
            <a:spLocks noGrp="1"/>
          </p:cNvSpPr>
          <p:nvPr>
            <p:ph sz="quarter" idx="1"/>
          </p:nvPr>
        </p:nvSpPr>
        <p:spPr/>
        <p:txBody>
          <a:bodyPr>
            <a:normAutofit fontScale="92500" lnSpcReduction="20000"/>
          </a:bodyPr>
          <a:lstStyle/>
          <a:p>
            <a:r>
              <a:rPr lang="en-US" dirty="0">
                <a:latin typeface="Times New Roman" pitchFamily="49" charset="0"/>
                <a:cs typeface="Times New Roman" pitchFamily="49" charset="0"/>
              </a:rPr>
              <a:t>Meet with your family and talk about why you need to prepare for a disaster.  </a:t>
            </a:r>
          </a:p>
          <a:p>
            <a:r>
              <a:rPr lang="en-US" dirty="0">
                <a:latin typeface="Times New Roman" pitchFamily="49" charset="0"/>
                <a:cs typeface="Times New Roman" pitchFamily="49" charset="0"/>
              </a:rPr>
              <a:t>Explain the dangers of fire, severe weather and floods to children.  </a:t>
            </a:r>
          </a:p>
          <a:p>
            <a:r>
              <a:rPr lang="en-US" dirty="0">
                <a:latin typeface="Times New Roman" pitchFamily="49" charset="0"/>
                <a:cs typeface="Times New Roman" pitchFamily="49" charset="0"/>
              </a:rPr>
              <a:t>Plan to share responsibilities and work together as a team. </a:t>
            </a:r>
          </a:p>
          <a:p>
            <a:r>
              <a:rPr lang="en-US" dirty="0">
                <a:latin typeface="Times New Roman" pitchFamily="49" charset="0"/>
                <a:cs typeface="Times New Roman" pitchFamily="49" charset="0"/>
              </a:rPr>
              <a:t>Pick two places to meet: outside your home… and outside your neighborhood in case you cannot return home.  Make sure everyone knows the address and phone number of the place where you plan to meet.</a:t>
            </a:r>
          </a:p>
          <a:p>
            <a:r>
              <a:rPr lang="en-US" dirty="0">
                <a:latin typeface="Times New Roman" pitchFamily="49" charset="0"/>
                <a:cs typeface="Times New Roman" pitchFamily="49" charset="0"/>
              </a:rPr>
              <a:t>Ask an out-of-state friend or family member to be your “family contact.”  All family members should call this person and tell them where they are. </a:t>
            </a:r>
          </a:p>
          <a:p>
            <a:r>
              <a:rPr lang="en-US" dirty="0">
                <a:latin typeface="Times New Roman" pitchFamily="49" charset="0"/>
                <a:cs typeface="Times New Roman" pitchFamily="49" charset="0"/>
              </a:rPr>
              <a:t>Talk about what you will do for evacuation…or…sheltering-in-place </a:t>
            </a:r>
          </a:p>
          <a:p>
            <a:endParaRPr lang="en-US" dirty="0"/>
          </a:p>
        </p:txBody>
      </p:sp>
      <p:pic>
        <p:nvPicPr>
          <p:cNvPr id="6" name="Picture 3" descr="C:\Users\matellopool\AppData\Local\Microsoft\Windows\Temporary Internet Files\Content.IE5\PCCGXT06\MC900435598[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9400" y="5181600"/>
            <a:ext cx="8985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1119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Times New Roman" pitchFamily="18" charset="0"/>
                <a:cs typeface="Times New Roman" pitchFamily="18" charset="0"/>
              </a:rPr>
              <a:t>Create and Complete a Checklist</a:t>
            </a:r>
          </a:p>
        </p:txBody>
      </p:sp>
      <p:sp>
        <p:nvSpPr>
          <p:cNvPr id="3" name="Content Placeholder 2"/>
          <p:cNvSpPr>
            <a:spLocks noGrp="1"/>
          </p:cNvSpPr>
          <p:nvPr>
            <p:ph sz="quarter" idx="1"/>
          </p:nvPr>
        </p:nvSpPr>
        <p:spPr/>
        <p:txBody>
          <a:bodyPr>
            <a:normAutofit fontScale="85000" lnSpcReduction="20000"/>
          </a:bodyPr>
          <a:lstStyle/>
          <a:p>
            <a:r>
              <a:rPr lang="en-US" sz="2400" dirty="0">
                <a:latin typeface="Times New Roman" pitchFamily="49" charset="0"/>
                <a:cs typeface="Times New Roman" pitchFamily="49" charset="0"/>
              </a:rPr>
              <a:t>Keep emergency telephone numbers by phones. </a:t>
            </a:r>
          </a:p>
          <a:p>
            <a:r>
              <a:rPr lang="en-US" sz="2400" dirty="0">
                <a:latin typeface="Times New Roman" pitchFamily="49" charset="0"/>
                <a:cs typeface="Times New Roman" pitchFamily="49" charset="0"/>
              </a:rPr>
              <a:t>Teach children how and when to call 911.</a:t>
            </a:r>
          </a:p>
          <a:p>
            <a:r>
              <a:rPr lang="en-US" sz="2400" dirty="0">
                <a:latin typeface="Times New Roman" pitchFamily="49" charset="0"/>
                <a:cs typeface="Times New Roman" pitchFamily="49" charset="0"/>
              </a:rPr>
              <a:t>Show each family member how and when to turn off the water, gas and electricity.</a:t>
            </a:r>
          </a:p>
          <a:p>
            <a:r>
              <a:rPr lang="en-US" sz="2400" dirty="0">
                <a:latin typeface="Times New Roman" pitchFamily="49" charset="0"/>
                <a:cs typeface="Times New Roman" pitchFamily="49" charset="0"/>
              </a:rPr>
              <a:t>Make sure you have adequate insurance coverage.</a:t>
            </a:r>
          </a:p>
          <a:p>
            <a:r>
              <a:rPr lang="en-US" sz="2400" dirty="0">
                <a:latin typeface="Times New Roman" pitchFamily="49" charset="0"/>
                <a:cs typeface="Times New Roman" pitchFamily="49" charset="0"/>
              </a:rPr>
              <a:t>Teach each family member how to use the fire extinguisher, and show them where it is kept.</a:t>
            </a:r>
          </a:p>
          <a:p>
            <a:r>
              <a:rPr lang="en-US" sz="2400" dirty="0">
                <a:latin typeface="Times New Roman" pitchFamily="49" charset="0"/>
                <a:cs typeface="Times New Roman" pitchFamily="49" charset="0"/>
              </a:rPr>
              <a:t>Install smoke detectors on each level of your home, especially near bedrooms.</a:t>
            </a:r>
          </a:p>
          <a:p>
            <a:r>
              <a:rPr lang="en-US" sz="2400" dirty="0">
                <a:latin typeface="Times New Roman" pitchFamily="49" charset="0"/>
                <a:cs typeface="Times New Roman" pitchFamily="49" charset="0"/>
              </a:rPr>
              <a:t>Look around your home for possible hazards.</a:t>
            </a:r>
          </a:p>
          <a:p>
            <a:r>
              <a:rPr lang="en-US" sz="2400" dirty="0">
                <a:latin typeface="Times New Roman" pitchFamily="49" charset="0"/>
                <a:cs typeface="Times New Roman" pitchFamily="49" charset="0"/>
              </a:rPr>
              <a:t>During a disaster, ordinary objects in your home can cause injury or damage.  Anything that can move, fall, break or cause a fire is a home hazard.  For example, a hot water heater or a bookshelf can fall.  Inspect your home at least once a year and fix potential hazards.  Contact your local fire department to learn more about home fire hazards.</a:t>
            </a:r>
          </a:p>
          <a:p>
            <a:endParaRPr lang="en-US" dirty="0"/>
          </a:p>
          <a:p>
            <a:endParaRPr lang="en-US" dirty="0"/>
          </a:p>
        </p:txBody>
      </p:sp>
      <p:pic>
        <p:nvPicPr>
          <p:cNvPr id="4" name="Picture 2" descr="C:\Users\matellopool\AppData\Local\Microsoft\Windows\Temporary Internet Files\Content.IE5\2IXS70II\MC900439824[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6200" y="359229"/>
            <a:ext cx="99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924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itchFamily="18" charset="0"/>
                <a:cs typeface="Times New Roman" pitchFamily="18" charset="0"/>
              </a:rPr>
              <a:t>Checklist Continued…</a:t>
            </a:r>
          </a:p>
        </p:txBody>
      </p:sp>
      <p:sp>
        <p:nvSpPr>
          <p:cNvPr id="3" name="Content Placeholder 2"/>
          <p:cNvSpPr>
            <a:spLocks noGrp="1"/>
          </p:cNvSpPr>
          <p:nvPr>
            <p:ph sz="quarter" idx="1"/>
          </p:nvPr>
        </p:nvSpPr>
        <p:spPr/>
        <p:txBody>
          <a:bodyPr>
            <a:normAutofit fontScale="92500" lnSpcReduction="20000"/>
          </a:bodyPr>
          <a:lstStyle/>
          <a:p>
            <a:r>
              <a:rPr lang="en-US" sz="2400" dirty="0" smtClean="0">
                <a:latin typeface="Times New Roman" pitchFamily="49" charset="0"/>
                <a:cs typeface="Times New Roman" pitchFamily="49" charset="0"/>
              </a:rPr>
              <a:t>Make a family plan, stock </a:t>
            </a:r>
            <a:r>
              <a:rPr lang="en-US" sz="2400" dirty="0">
                <a:latin typeface="Times New Roman" pitchFamily="49" charset="0"/>
                <a:cs typeface="Times New Roman" pitchFamily="49" charset="0"/>
              </a:rPr>
              <a:t>emergency supplies and assemble an emergency supply kit.</a:t>
            </a:r>
          </a:p>
          <a:p>
            <a:r>
              <a:rPr lang="en-US" sz="2400" dirty="0" smtClean="0">
                <a:latin typeface="Times New Roman" pitchFamily="49" charset="0"/>
                <a:cs typeface="Times New Roman" pitchFamily="49" charset="0"/>
              </a:rPr>
              <a:t>Determine </a:t>
            </a:r>
            <a:r>
              <a:rPr lang="en-US" sz="2400" dirty="0">
                <a:latin typeface="Times New Roman" pitchFamily="49" charset="0"/>
                <a:cs typeface="Times New Roman" pitchFamily="49" charset="0"/>
              </a:rPr>
              <a:t>the best escape routes from your home.  Find two ways out of each room. </a:t>
            </a:r>
          </a:p>
          <a:p>
            <a:r>
              <a:rPr lang="en-US" sz="2400" dirty="0">
                <a:latin typeface="Times New Roman" pitchFamily="49" charset="0"/>
                <a:cs typeface="Times New Roman" pitchFamily="49" charset="0"/>
              </a:rPr>
              <a:t>Find the safe spots in your home for each type of disaster (tornado, chemicals</a:t>
            </a:r>
            <a:r>
              <a:rPr lang="en-US" sz="2400" dirty="0" smtClean="0">
                <a:latin typeface="Times New Roman" pitchFamily="49" charset="0"/>
                <a:cs typeface="Times New Roman" pitchFamily="49" charset="0"/>
              </a:rPr>
              <a:t>)</a:t>
            </a:r>
            <a:r>
              <a:rPr lang="en-US" sz="2400" dirty="0">
                <a:latin typeface="Times New Roman" pitchFamily="49" charset="0"/>
                <a:cs typeface="Times New Roman" pitchFamily="49" charset="0"/>
              </a:rPr>
              <a:t> </a:t>
            </a:r>
          </a:p>
          <a:p>
            <a:r>
              <a:rPr lang="en-US" sz="2400" dirty="0">
                <a:latin typeface="Times New Roman" pitchFamily="49" charset="0"/>
                <a:cs typeface="Times New Roman" pitchFamily="49" charset="0"/>
              </a:rPr>
              <a:t>Make two photocopies of vital documents and keep the originals in a safe deposit box.  Keep one copy in a safe place in the house, and give the second copy to an out-of-town friend or relative. (copy to CD or </a:t>
            </a:r>
            <a:r>
              <a:rPr lang="en-US" sz="2400" dirty="0" smtClean="0">
                <a:latin typeface="Times New Roman" pitchFamily="49" charset="0"/>
                <a:cs typeface="Times New Roman" pitchFamily="49" charset="0"/>
              </a:rPr>
              <a:t>jump-drive and keep in your to-go bag)</a:t>
            </a:r>
            <a:endParaRPr lang="en-US" sz="2400" dirty="0">
              <a:latin typeface="Times New Roman" pitchFamily="49" charset="0"/>
              <a:cs typeface="Times New Roman" pitchFamily="49" charset="0"/>
            </a:endParaRPr>
          </a:p>
          <a:p>
            <a:r>
              <a:rPr lang="en-US" sz="2400" dirty="0">
                <a:latin typeface="Times New Roman" pitchFamily="49" charset="0"/>
                <a:cs typeface="Times New Roman" pitchFamily="49" charset="0"/>
              </a:rPr>
              <a:t>Take a complete </a:t>
            </a:r>
            <a:r>
              <a:rPr lang="en-US" sz="2400" dirty="0" smtClean="0">
                <a:latin typeface="Times New Roman" pitchFamily="49" charset="0"/>
                <a:cs typeface="Times New Roman" pitchFamily="49" charset="0"/>
              </a:rPr>
              <a:t>photo inventory </a:t>
            </a:r>
            <a:r>
              <a:rPr lang="en-US" sz="2400" dirty="0">
                <a:latin typeface="Times New Roman" pitchFamily="49" charset="0"/>
                <a:cs typeface="Times New Roman" pitchFamily="49" charset="0"/>
              </a:rPr>
              <a:t>of your home, garage and surrounding property.  This list could help you prove the value of what you owned if your possessions are damaged or destroyed and can help you to claim deductions on taxes</a:t>
            </a:r>
            <a:r>
              <a:rPr lang="en-US" sz="2400" dirty="0" smtClean="0">
                <a:latin typeface="Times New Roman" pitchFamily="49" charset="0"/>
                <a:cs typeface="Times New Roman" pitchFamily="49" charset="0"/>
              </a:rPr>
              <a:t>.</a:t>
            </a:r>
          </a:p>
          <a:p>
            <a:pPr marL="0" indent="0">
              <a:buNone/>
            </a:pPr>
            <a:endParaRPr lang="en-US" sz="2400" dirty="0">
              <a:latin typeface="Times New Roman" pitchFamily="49" charset="0"/>
              <a:cs typeface="Times New Roman" pitchFamily="49" charset="0"/>
            </a:endParaRPr>
          </a:p>
          <a:p>
            <a:endParaRPr lang="en-US" dirty="0"/>
          </a:p>
        </p:txBody>
      </p:sp>
      <p:pic>
        <p:nvPicPr>
          <p:cNvPr id="4" name="Picture 2" descr="C:\Users\matellopool\AppData\Local\Microsoft\Windows\Temporary Internet Files\Content.IE5\PCCGXT06\MM90018558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844321"/>
            <a:ext cx="5810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0382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Checklist of Important Documents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1489075" lvl="1">
              <a:lnSpc>
                <a:spcPct val="90000"/>
              </a:lnSpc>
              <a:defRPr/>
            </a:pPr>
            <a:r>
              <a:rPr lang="en-US" sz="3600" dirty="0"/>
              <a:t>Insurance policies</a:t>
            </a:r>
          </a:p>
          <a:p>
            <a:pPr marL="1489075" lvl="1">
              <a:lnSpc>
                <a:spcPct val="90000"/>
              </a:lnSpc>
              <a:defRPr/>
            </a:pPr>
            <a:r>
              <a:rPr lang="en-US" sz="3600" dirty="0"/>
              <a:t>Mortgage/leases/contracts</a:t>
            </a:r>
          </a:p>
          <a:p>
            <a:pPr marL="1489075" lvl="1">
              <a:lnSpc>
                <a:spcPct val="90000"/>
              </a:lnSpc>
              <a:defRPr/>
            </a:pPr>
            <a:r>
              <a:rPr lang="en-US" sz="3600" dirty="0"/>
              <a:t>Birth certificates</a:t>
            </a:r>
          </a:p>
          <a:p>
            <a:pPr marL="1489075" lvl="1">
              <a:lnSpc>
                <a:spcPct val="90000"/>
              </a:lnSpc>
              <a:defRPr/>
            </a:pPr>
            <a:r>
              <a:rPr lang="en-US" sz="3600" dirty="0"/>
              <a:t>Passports/alien documentation</a:t>
            </a:r>
          </a:p>
          <a:p>
            <a:pPr marL="1489075" lvl="1">
              <a:lnSpc>
                <a:spcPct val="90000"/>
              </a:lnSpc>
              <a:defRPr/>
            </a:pPr>
            <a:r>
              <a:rPr lang="en-US" sz="3600" dirty="0"/>
              <a:t>Occupational licenses</a:t>
            </a:r>
          </a:p>
          <a:p>
            <a:pPr marL="1489075" lvl="1">
              <a:lnSpc>
                <a:spcPct val="90000"/>
              </a:lnSpc>
              <a:defRPr/>
            </a:pPr>
            <a:r>
              <a:rPr lang="en-US" sz="3600" dirty="0"/>
              <a:t>Family medical information</a:t>
            </a:r>
          </a:p>
          <a:p>
            <a:pPr marL="1489075" lvl="1">
              <a:lnSpc>
                <a:spcPct val="90000"/>
              </a:lnSpc>
              <a:defRPr/>
            </a:pPr>
            <a:r>
              <a:rPr lang="en-US" sz="3600" dirty="0"/>
              <a:t>Unpaid bills</a:t>
            </a:r>
          </a:p>
          <a:p>
            <a:pPr marL="1489075" lvl="1">
              <a:lnSpc>
                <a:spcPct val="90000"/>
              </a:lnSpc>
              <a:defRPr/>
            </a:pPr>
            <a:r>
              <a:rPr lang="en-US" sz="3600" dirty="0"/>
              <a:t>Any other irreplaceable papers</a:t>
            </a:r>
          </a:p>
          <a:p>
            <a:endParaRPr lang="en-US" dirty="0"/>
          </a:p>
        </p:txBody>
      </p:sp>
      <p:pic>
        <p:nvPicPr>
          <p:cNvPr id="4" name="Picture 2" descr="C:\Users\matellopool\AppData\Local\Microsoft\Windows\Temporary Internet Files\Content.IE5\PCCGXT06\MM900185588[1].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1000" y="819825"/>
            <a:ext cx="581025"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5126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latin typeface="Times New Roman" pitchFamily="18" charset="0"/>
                <a:cs typeface="Times New Roman" pitchFamily="18" charset="0"/>
              </a:rPr>
              <a:t>Practice and Maintain Your Plan</a:t>
            </a:r>
          </a:p>
        </p:txBody>
      </p:sp>
      <p:sp>
        <p:nvSpPr>
          <p:cNvPr id="3" name="Content Placeholder 2"/>
          <p:cNvSpPr>
            <a:spLocks noGrp="1"/>
          </p:cNvSpPr>
          <p:nvPr>
            <p:ph sz="quarter" idx="1"/>
          </p:nvPr>
        </p:nvSpPr>
        <p:spPr/>
        <p:txBody>
          <a:bodyPr>
            <a:normAutofit lnSpcReduction="10000"/>
          </a:bodyPr>
          <a:lstStyle/>
          <a:p>
            <a:r>
              <a:rPr lang="en-US" dirty="0">
                <a:latin typeface="Times New Roman" pitchFamily="49" charset="0"/>
                <a:cs typeface="Times New Roman" pitchFamily="49" charset="0"/>
              </a:rPr>
              <a:t>Practice your plan and quiz your </a:t>
            </a:r>
            <a:r>
              <a:rPr lang="en-US" dirty="0" smtClean="0">
                <a:latin typeface="Times New Roman" pitchFamily="49" charset="0"/>
                <a:cs typeface="Times New Roman" pitchFamily="49" charset="0"/>
              </a:rPr>
              <a:t>family</a:t>
            </a:r>
            <a:r>
              <a:rPr lang="en-US" dirty="0" smtClean="0">
                <a:latin typeface="Times New Roman" pitchFamily="49" charset="0"/>
                <a:cs typeface="Times New Roman" pitchFamily="49" charset="0"/>
              </a:rPr>
              <a:t> </a:t>
            </a:r>
            <a:r>
              <a:rPr lang="en-US" dirty="0">
                <a:latin typeface="Times New Roman" pitchFamily="49" charset="0"/>
                <a:cs typeface="Times New Roman" pitchFamily="49" charset="0"/>
              </a:rPr>
              <a:t>every six months so they remember what to do. </a:t>
            </a:r>
          </a:p>
          <a:p>
            <a:r>
              <a:rPr lang="en-US" dirty="0">
                <a:latin typeface="Times New Roman" pitchFamily="49" charset="0"/>
                <a:cs typeface="Times New Roman" pitchFamily="49" charset="0"/>
              </a:rPr>
              <a:t>Conduct fire and emergency evacuation drills. </a:t>
            </a:r>
          </a:p>
          <a:p>
            <a:r>
              <a:rPr lang="en-US" dirty="0">
                <a:latin typeface="Times New Roman" pitchFamily="49" charset="0"/>
                <a:cs typeface="Times New Roman" pitchFamily="49" charset="0"/>
              </a:rPr>
              <a:t>Replace stored </a:t>
            </a:r>
            <a:r>
              <a:rPr lang="en-US" dirty="0" smtClean="0">
                <a:latin typeface="Times New Roman" pitchFamily="49" charset="0"/>
                <a:cs typeface="Times New Roman" pitchFamily="49" charset="0"/>
              </a:rPr>
              <a:t>water, </a:t>
            </a:r>
            <a:r>
              <a:rPr lang="en-US" dirty="0">
                <a:latin typeface="Times New Roman" pitchFamily="49" charset="0"/>
                <a:cs typeface="Times New Roman" pitchFamily="49" charset="0"/>
              </a:rPr>
              <a:t>stored </a:t>
            </a:r>
            <a:r>
              <a:rPr lang="en-US" dirty="0" smtClean="0">
                <a:latin typeface="Times New Roman" pitchFamily="49" charset="0"/>
                <a:cs typeface="Times New Roman" pitchFamily="49" charset="0"/>
              </a:rPr>
              <a:t>food, and stored batteries </a:t>
            </a:r>
            <a:r>
              <a:rPr lang="en-US" dirty="0">
                <a:latin typeface="Times New Roman" pitchFamily="49" charset="0"/>
                <a:cs typeface="Times New Roman" pitchFamily="49" charset="0"/>
              </a:rPr>
              <a:t>every six months. </a:t>
            </a:r>
          </a:p>
          <a:p>
            <a:r>
              <a:rPr lang="en-US" dirty="0">
                <a:latin typeface="Times New Roman" pitchFamily="49" charset="0"/>
                <a:cs typeface="Times New Roman" pitchFamily="49" charset="0"/>
              </a:rPr>
              <a:t>Test and recharge your fire extinguisher(s) according to manufacturer’s instructions. </a:t>
            </a:r>
          </a:p>
          <a:p>
            <a:r>
              <a:rPr lang="en-US" dirty="0">
                <a:latin typeface="Times New Roman" pitchFamily="49" charset="0"/>
                <a:cs typeface="Times New Roman" pitchFamily="49" charset="0"/>
              </a:rPr>
              <a:t>Test your smoke detectors monthly and change the batteries at least twice a year</a:t>
            </a:r>
          </a:p>
          <a:p>
            <a:r>
              <a:rPr lang="en-US" dirty="0">
                <a:latin typeface="Times New Roman" pitchFamily="49" charset="0"/>
                <a:cs typeface="Times New Roman" pitchFamily="49" charset="0"/>
              </a:rPr>
              <a:t>Review and re-stock </a:t>
            </a:r>
            <a:r>
              <a:rPr lang="en-US" dirty="0" smtClean="0">
                <a:latin typeface="Times New Roman" pitchFamily="49" charset="0"/>
                <a:cs typeface="Times New Roman" pitchFamily="49" charset="0"/>
              </a:rPr>
              <a:t>supplies when </a:t>
            </a:r>
            <a:r>
              <a:rPr lang="en-US" dirty="0">
                <a:latin typeface="Times New Roman" pitchFamily="49" charset="0"/>
                <a:cs typeface="Times New Roman" pitchFamily="49" charset="0"/>
              </a:rPr>
              <a:t>you set your clocks forward or backward </a:t>
            </a:r>
          </a:p>
          <a:p>
            <a:endParaRPr lang="en-US" dirty="0"/>
          </a:p>
        </p:txBody>
      </p:sp>
      <p:pic>
        <p:nvPicPr>
          <p:cNvPr id="4" name="Picture 2" descr="C:\Users\matellopool\AppData\Local\Microsoft\Windows\Temporary Internet Files\Content.IE5\WH8M0SF9\MC900431586[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5562600"/>
            <a:ext cx="1447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0611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Objectives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marL="342900" indent="-342900">
              <a:spcBef>
                <a:spcPct val="20000"/>
              </a:spcBef>
              <a:buFontTx/>
              <a:buChar char="•"/>
            </a:pPr>
            <a:endParaRPr lang="en-US" sz="2800" dirty="0" smtClean="0"/>
          </a:p>
          <a:p>
            <a:pPr marL="342900" indent="-342900">
              <a:spcBef>
                <a:spcPct val="20000"/>
              </a:spcBef>
              <a:buFontTx/>
              <a:buChar char="•"/>
            </a:pPr>
            <a:r>
              <a:rPr lang="en-US" sz="2800" dirty="0" smtClean="0"/>
              <a:t>Identify hazards and assess needs</a:t>
            </a:r>
          </a:p>
          <a:p>
            <a:pPr marL="342900" indent="-342900">
              <a:spcBef>
                <a:spcPct val="20000"/>
              </a:spcBef>
              <a:buFontTx/>
              <a:buChar char="•"/>
            </a:pPr>
            <a:r>
              <a:rPr lang="en-US" sz="2800" dirty="0" smtClean="0"/>
              <a:t>Learn how to evacuate or shelter-in-place</a:t>
            </a:r>
          </a:p>
          <a:p>
            <a:pPr marL="342900" indent="-342900">
              <a:spcBef>
                <a:spcPct val="20000"/>
              </a:spcBef>
              <a:buFontTx/>
              <a:buChar char="•"/>
            </a:pPr>
            <a:r>
              <a:rPr lang="en-US" sz="2800" dirty="0"/>
              <a:t>Learn about the different types of </a:t>
            </a:r>
            <a:r>
              <a:rPr lang="en-US" sz="2800" dirty="0" smtClean="0"/>
              <a:t>shelters</a:t>
            </a:r>
            <a:endParaRPr lang="en-US" sz="2800" dirty="0"/>
          </a:p>
          <a:p>
            <a:pPr marL="342900" indent="-342900">
              <a:spcBef>
                <a:spcPct val="20000"/>
              </a:spcBef>
              <a:buFontTx/>
              <a:buChar char="•"/>
            </a:pPr>
            <a:r>
              <a:rPr lang="en-US" sz="2800" dirty="0" smtClean="0"/>
              <a:t>Learn how to develop, practice and maintain a family disaster preparedness and response plan</a:t>
            </a:r>
          </a:p>
          <a:p>
            <a:pPr marL="342900" indent="-342900">
              <a:spcBef>
                <a:spcPct val="20000"/>
              </a:spcBef>
              <a:buFontTx/>
              <a:buChar char="•"/>
            </a:pPr>
            <a:r>
              <a:rPr lang="en-US" sz="2800" dirty="0" smtClean="0"/>
              <a:t>Learn how to assemble a disaster </a:t>
            </a:r>
            <a:r>
              <a:rPr lang="en-US" sz="2800" dirty="0"/>
              <a:t>s</a:t>
            </a:r>
            <a:r>
              <a:rPr lang="en-US" sz="2800" dirty="0" smtClean="0"/>
              <a:t>upplies kit </a:t>
            </a:r>
            <a:endParaRPr lang="en-US" sz="2800" dirty="0"/>
          </a:p>
          <a:p>
            <a:pPr marL="342900" indent="-342900">
              <a:spcBef>
                <a:spcPct val="20000"/>
              </a:spcBef>
              <a:buFontTx/>
              <a:buChar char="•"/>
            </a:pPr>
            <a:r>
              <a:rPr lang="en-US" sz="2800" dirty="0"/>
              <a:t>L</a:t>
            </a:r>
            <a:r>
              <a:rPr lang="en-US" sz="2800" dirty="0" smtClean="0"/>
              <a:t>earn </a:t>
            </a:r>
            <a:r>
              <a:rPr lang="en-US" sz="2800" dirty="0"/>
              <a:t>how to </a:t>
            </a:r>
            <a:r>
              <a:rPr lang="en-US" sz="2800" dirty="0" smtClean="0"/>
              <a:t>be…and stay </a:t>
            </a:r>
            <a:r>
              <a:rPr lang="en-US" sz="2800" dirty="0"/>
              <a:t>informed</a:t>
            </a:r>
            <a:r>
              <a:rPr lang="en-US" sz="2800" dirty="0" smtClean="0"/>
              <a:t> </a:t>
            </a:r>
            <a:endParaRPr lang="en-US" sz="2800" dirty="0"/>
          </a:p>
          <a:p>
            <a:endParaRPr lang="en-US" dirty="0"/>
          </a:p>
        </p:txBody>
      </p:sp>
      <p:pic>
        <p:nvPicPr>
          <p:cNvPr id="2051" name="Picture 3" descr="C:\Users\matellopool\AppData\Local\Microsoft\Windows\Temporary Internet Files\Content.IE5\HMA2OCQU\MP9004423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800600"/>
            <a:ext cx="15240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matellopool\AppData\Local\Microsoft\Windows\Temporary Internet Files\Content.IE5\HMA2OCQU\MC900439822[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1317523"/>
            <a:ext cx="1578078" cy="1578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26591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Prepare Emergency Supplies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20000"/>
          </a:bodyPr>
          <a:lstStyle/>
          <a:p>
            <a:pPr>
              <a:buNone/>
            </a:pPr>
            <a:r>
              <a:rPr lang="en-US" sz="2400" b="1" dirty="0">
                <a:latin typeface="Times New Roman" pitchFamily="49" charset="0"/>
                <a:cs typeface="Times New Roman" pitchFamily="49" charset="0"/>
              </a:rPr>
              <a:t>Water  </a:t>
            </a:r>
          </a:p>
          <a:p>
            <a:r>
              <a:rPr lang="en-US" dirty="0">
                <a:latin typeface="Times New Roman" pitchFamily="49" charset="0"/>
                <a:cs typeface="Times New Roman" pitchFamily="49" charset="0"/>
              </a:rPr>
              <a:t>Keep at least a three-day supply of water per person; each person will need a gallon each day (same for pets)</a:t>
            </a:r>
          </a:p>
          <a:p>
            <a:r>
              <a:rPr lang="en-US" dirty="0">
                <a:latin typeface="Times New Roman" pitchFamily="49" charset="0"/>
                <a:cs typeface="Times New Roman" pitchFamily="49" charset="0"/>
              </a:rPr>
              <a:t>Children, nursing mothers, and sick people may need more water </a:t>
            </a:r>
          </a:p>
          <a:p>
            <a:r>
              <a:rPr lang="en-US" dirty="0" smtClean="0">
                <a:latin typeface="Times New Roman" pitchFamily="49" charset="0"/>
                <a:cs typeface="Times New Roman" pitchFamily="49" charset="0"/>
              </a:rPr>
              <a:t>Store </a:t>
            </a:r>
            <a:r>
              <a:rPr lang="en-US" dirty="0">
                <a:latin typeface="Times New Roman" pitchFamily="49" charset="0"/>
                <a:cs typeface="Times New Roman" pitchFamily="49" charset="0"/>
              </a:rPr>
              <a:t>water tightly in clean plastic containers such as soft drink bottles </a:t>
            </a:r>
          </a:p>
          <a:p>
            <a:pPr>
              <a:buNone/>
            </a:pPr>
            <a:r>
              <a:rPr lang="en-US" b="1" dirty="0">
                <a:latin typeface="Times New Roman" pitchFamily="49" charset="0"/>
                <a:cs typeface="Times New Roman" pitchFamily="49" charset="0"/>
              </a:rPr>
              <a:t>Food</a:t>
            </a:r>
          </a:p>
          <a:p>
            <a:r>
              <a:rPr lang="en-US" dirty="0">
                <a:latin typeface="Times New Roman" pitchFamily="49" charset="0"/>
                <a:cs typeface="Times New Roman" pitchFamily="49" charset="0"/>
              </a:rPr>
              <a:t>Store at least a three-day supply of non-perishable food</a:t>
            </a:r>
          </a:p>
          <a:p>
            <a:r>
              <a:rPr lang="en-US" dirty="0">
                <a:latin typeface="Times New Roman" pitchFamily="49" charset="0"/>
                <a:cs typeface="Times New Roman" pitchFamily="49" charset="0"/>
              </a:rPr>
              <a:t>Select foods that require no refrigeration, preparation or cooking and little or no water </a:t>
            </a:r>
          </a:p>
          <a:p>
            <a:r>
              <a:rPr lang="en-US" dirty="0">
                <a:latin typeface="Times New Roman" pitchFamily="49" charset="0"/>
                <a:cs typeface="Times New Roman" pitchFamily="49" charset="0"/>
              </a:rPr>
              <a:t>Pack a manual can opener, paper cups, plates and plastic utensils</a:t>
            </a:r>
          </a:p>
          <a:p>
            <a:endParaRPr lang="en-US" dirty="0"/>
          </a:p>
        </p:txBody>
      </p:sp>
      <p:pic>
        <p:nvPicPr>
          <p:cNvPr id="5" name="Picture 2" descr="C:\Users\matellopool\AppData\Local\Microsoft\Windows\Temporary Internet Files\Content.IE5\WH8M0SF9\MP90038678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1" y="381000"/>
            <a:ext cx="53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matellopool\AppData\Local\Microsoft\Windows\Temporary Internet Files\Content.IE5\WH8M0SF9\MC9004135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1" y="348343"/>
            <a:ext cx="121919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461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Emergency Supplies </a:t>
            </a:r>
            <a:r>
              <a:rPr lang="en-US" dirty="0" err="1" smtClean="0">
                <a:latin typeface="Times New Roman" pitchFamily="18" charset="0"/>
                <a:cs typeface="Times New Roman" pitchFamily="18" charset="0"/>
              </a:rPr>
              <a:t>cont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lnSpcReduction="20000"/>
          </a:bodyPr>
          <a:lstStyle/>
          <a:p>
            <a:r>
              <a:rPr lang="en-US" sz="2400" dirty="0">
                <a:latin typeface="Times New Roman" pitchFamily="49" charset="0"/>
                <a:cs typeface="Times New Roman" pitchFamily="49" charset="0"/>
              </a:rPr>
              <a:t>Ready-to-eat canned meats, fruits and vegetables </a:t>
            </a:r>
          </a:p>
          <a:p>
            <a:r>
              <a:rPr lang="en-US" sz="2400" dirty="0">
                <a:latin typeface="Times New Roman" pitchFamily="49" charset="0"/>
                <a:cs typeface="Times New Roman" pitchFamily="49" charset="0"/>
              </a:rPr>
              <a:t>Protein or fruit bars </a:t>
            </a:r>
          </a:p>
          <a:p>
            <a:r>
              <a:rPr lang="en-US" sz="2400" dirty="0">
                <a:latin typeface="Times New Roman" pitchFamily="49" charset="0"/>
                <a:cs typeface="Times New Roman" pitchFamily="49" charset="0"/>
              </a:rPr>
              <a:t>Dry cereal or granola </a:t>
            </a:r>
          </a:p>
          <a:p>
            <a:r>
              <a:rPr lang="en-US" sz="2400" dirty="0">
                <a:latin typeface="Times New Roman" pitchFamily="49" charset="0"/>
                <a:cs typeface="Times New Roman" pitchFamily="49" charset="0"/>
              </a:rPr>
              <a:t>Peanut butter </a:t>
            </a:r>
          </a:p>
          <a:p>
            <a:r>
              <a:rPr lang="en-US" sz="2400" dirty="0">
                <a:latin typeface="Times New Roman" pitchFamily="49" charset="0"/>
                <a:cs typeface="Times New Roman" pitchFamily="49" charset="0"/>
              </a:rPr>
              <a:t>Dried fruit </a:t>
            </a:r>
          </a:p>
          <a:p>
            <a:r>
              <a:rPr lang="en-US" sz="2400" dirty="0">
                <a:latin typeface="Times New Roman" pitchFamily="49" charset="0"/>
                <a:cs typeface="Times New Roman" pitchFamily="49" charset="0"/>
              </a:rPr>
              <a:t>Nuts </a:t>
            </a:r>
          </a:p>
          <a:p>
            <a:r>
              <a:rPr lang="en-US" sz="2400" dirty="0">
                <a:latin typeface="Times New Roman" pitchFamily="49" charset="0"/>
                <a:cs typeface="Times New Roman" pitchFamily="49" charset="0"/>
              </a:rPr>
              <a:t>Crackers </a:t>
            </a:r>
          </a:p>
          <a:p>
            <a:r>
              <a:rPr lang="en-US" sz="2400" dirty="0">
                <a:latin typeface="Times New Roman" pitchFamily="49" charset="0"/>
                <a:cs typeface="Times New Roman" pitchFamily="49" charset="0"/>
              </a:rPr>
              <a:t>Canned </a:t>
            </a:r>
            <a:r>
              <a:rPr lang="en-US" sz="2400" dirty="0" smtClean="0">
                <a:latin typeface="Times New Roman" pitchFamily="49" charset="0"/>
                <a:cs typeface="Times New Roman" pitchFamily="49" charset="0"/>
              </a:rPr>
              <a:t>or boxed juices </a:t>
            </a:r>
            <a:endParaRPr lang="en-US" sz="2400" dirty="0">
              <a:latin typeface="Times New Roman" pitchFamily="49" charset="0"/>
              <a:cs typeface="Times New Roman" pitchFamily="49" charset="0"/>
            </a:endParaRPr>
          </a:p>
          <a:p>
            <a:r>
              <a:rPr lang="en-US" sz="2400" dirty="0">
                <a:latin typeface="Times New Roman" pitchFamily="49" charset="0"/>
                <a:cs typeface="Times New Roman" pitchFamily="49" charset="0"/>
              </a:rPr>
              <a:t>Non-perishable pasteurized milk </a:t>
            </a:r>
          </a:p>
          <a:p>
            <a:r>
              <a:rPr lang="en-US" sz="2400" dirty="0">
                <a:latin typeface="Times New Roman" pitchFamily="49" charset="0"/>
                <a:cs typeface="Times New Roman" pitchFamily="49" charset="0"/>
              </a:rPr>
              <a:t>High-energy foods </a:t>
            </a:r>
          </a:p>
          <a:p>
            <a:r>
              <a:rPr lang="en-US" sz="2400" dirty="0">
                <a:latin typeface="Times New Roman" pitchFamily="49" charset="0"/>
                <a:cs typeface="Times New Roman" pitchFamily="49" charset="0"/>
              </a:rPr>
              <a:t>Food for </a:t>
            </a:r>
            <a:r>
              <a:rPr lang="en-US" sz="2400" dirty="0" smtClean="0">
                <a:latin typeface="Times New Roman" pitchFamily="49" charset="0"/>
                <a:cs typeface="Times New Roman" pitchFamily="49" charset="0"/>
              </a:rPr>
              <a:t>infants</a:t>
            </a:r>
          </a:p>
          <a:p>
            <a:r>
              <a:rPr lang="en-US" sz="2400" dirty="0" smtClean="0">
                <a:latin typeface="Times New Roman" pitchFamily="49" charset="0"/>
                <a:cs typeface="Times New Roman" pitchFamily="49" charset="0"/>
              </a:rPr>
              <a:t>Food for pets</a:t>
            </a:r>
            <a:r>
              <a:rPr lang="en-US" sz="2400" dirty="0" smtClean="0">
                <a:latin typeface="Times New Roman" pitchFamily="49" charset="0"/>
                <a:cs typeface="Times New Roman" pitchFamily="49" charset="0"/>
              </a:rPr>
              <a:t> </a:t>
            </a:r>
            <a:endParaRPr lang="en-US" sz="2400" dirty="0">
              <a:latin typeface="Times New Roman" pitchFamily="49" charset="0"/>
              <a:cs typeface="Times New Roman" pitchFamily="49" charset="0"/>
            </a:endParaRPr>
          </a:p>
          <a:p>
            <a:r>
              <a:rPr lang="en-US" sz="2400" dirty="0">
                <a:latin typeface="Times New Roman" pitchFamily="49" charset="0"/>
                <a:cs typeface="Times New Roman" pitchFamily="49" charset="0"/>
              </a:rPr>
              <a:t>Comfort/stress foods  </a:t>
            </a:r>
          </a:p>
          <a:p>
            <a:endParaRPr lang="en-US" dirty="0"/>
          </a:p>
        </p:txBody>
      </p:sp>
      <p:pic>
        <p:nvPicPr>
          <p:cNvPr id="4" name="Picture 2" descr="C:\Users\matellopool\AppData\Local\Microsoft\Windows\Temporary Internet Files\Content.IE5\2IXS70II\MC90011267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676400"/>
            <a:ext cx="10937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matellopool\AppData\Local\Microsoft\Windows\Temporary Internet Files\Content.IE5\BAGVGAJR\MC90026430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1600" y="2286000"/>
            <a:ext cx="922338" cy="80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matellopool\AppData\Local\Microsoft\Windows\Temporary Internet Files\Content.IE5\BAGVGAJR\MC900348869[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05601" y="2590800"/>
            <a:ext cx="1219199"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C:\Users\matellopool\AppData\Local\Microsoft\Windows\Temporary Internet Files\Content.IE5\2IXS70II\MC90008608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38800" y="3657600"/>
            <a:ext cx="78581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C:\Users\matellopool\AppData\Local\Microsoft\Windows\Temporary Internet Files\Content.IE5\WH8M0SF9\MC90026435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9125" y="3962400"/>
            <a:ext cx="692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descr="C:\Users\matellopool\AppData\Local\Microsoft\Windows\Temporary Internet Files\Content.IE5\HMA2OCQU\MP900448508[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34200" y="5145882"/>
            <a:ext cx="955675" cy="83740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matellopool\AppData\Local\Microsoft\Windows\Temporary Internet Files\Content.IE5\RPXROYB2\MP900175436[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27994" y="4878388"/>
            <a:ext cx="1075944" cy="110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258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Emergency</a:t>
            </a:r>
            <a:r>
              <a:rPr lang="en-US" dirty="0" smtClean="0">
                <a:latin typeface="Times New Roman" pitchFamily="18" charset="0"/>
                <a:cs typeface="Times New Roman" pitchFamily="18" charset="0"/>
              </a:rPr>
              <a:t> Supplies </a:t>
            </a:r>
            <a:r>
              <a:rPr lang="en-US" dirty="0" err="1" smtClean="0">
                <a:latin typeface="Times New Roman" pitchFamily="18" charset="0"/>
                <a:cs typeface="Times New Roman" pitchFamily="18" charset="0"/>
              </a:rPr>
              <a:t>cont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endParaRPr lang="en-US" sz="2000" b="1" dirty="0" smtClean="0">
              <a:latin typeface="Times New Roman" pitchFamily="49" charset="0"/>
              <a:cs typeface="Times New Roman" pitchFamily="49" charset="0"/>
            </a:endParaRPr>
          </a:p>
          <a:p>
            <a:r>
              <a:rPr lang="en-US" sz="2400" b="1" dirty="0" smtClean="0">
                <a:latin typeface="Times New Roman" pitchFamily="49" charset="0"/>
                <a:cs typeface="Times New Roman" pitchFamily="49" charset="0"/>
              </a:rPr>
              <a:t>Battery-powered </a:t>
            </a:r>
            <a:r>
              <a:rPr lang="en-US" sz="2400" b="1" dirty="0">
                <a:latin typeface="Times New Roman" pitchFamily="49" charset="0"/>
                <a:cs typeface="Times New Roman" pitchFamily="49" charset="0"/>
              </a:rPr>
              <a:t>radio </a:t>
            </a:r>
          </a:p>
          <a:p>
            <a:r>
              <a:rPr lang="en-US" sz="2400" b="1" dirty="0">
                <a:latin typeface="Times New Roman" pitchFamily="49" charset="0"/>
                <a:cs typeface="Times New Roman" pitchFamily="49" charset="0"/>
              </a:rPr>
              <a:t>Flashlight </a:t>
            </a:r>
          </a:p>
          <a:p>
            <a:r>
              <a:rPr lang="en-US" sz="2400" b="1" dirty="0">
                <a:latin typeface="Times New Roman" pitchFamily="49" charset="0"/>
                <a:cs typeface="Times New Roman" pitchFamily="49" charset="0"/>
              </a:rPr>
              <a:t>Extra batteries</a:t>
            </a:r>
          </a:p>
          <a:p>
            <a:r>
              <a:rPr lang="en-US" sz="2400" dirty="0">
                <a:latin typeface="Times New Roman" pitchFamily="49" charset="0"/>
                <a:cs typeface="Times New Roman" pitchFamily="49" charset="0"/>
              </a:rPr>
              <a:t>Whistle to signal for help </a:t>
            </a:r>
          </a:p>
          <a:p>
            <a:r>
              <a:rPr lang="en-US" sz="2400" dirty="0">
                <a:latin typeface="Times New Roman" pitchFamily="49" charset="0"/>
                <a:cs typeface="Times New Roman" pitchFamily="49" charset="0"/>
              </a:rPr>
              <a:t>Dust mask or cotton t-shirt, to help filter the air </a:t>
            </a:r>
          </a:p>
          <a:p>
            <a:r>
              <a:rPr lang="en-US" sz="2400" dirty="0">
                <a:latin typeface="Times New Roman" pitchFamily="49" charset="0"/>
                <a:cs typeface="Times New Roman" pitchFamily="49" charset="0"/>
              </a:rPr>
              <a:t>Moist </a:t>
            </a:r>
            <a:r>
              <a:rPr lang="en-US" sz="2400" dirty="0" err="1">
                <a:latin typeface="Times New Roman" pitchFamily="49" charset="0"/>
                <a:cs typeface="Times New Roman" pitchFamily="49" charset="0"/>
              </a:rPr>
              <a:t>towelettes</a:t>
            </a:r>
            <a:r>
              <a:rPr lang="en-US" sz="2400" dirty="0">
                <a:latin typeface="Times New Roman" pitchFamily="49" charset="0"/>
                <a:cs typeface="Times New Roman" pitchFamily="49" charset="0"/>
              </a:rPr>
              <a:t> for sanitation </a:t>
            </a:r>
          </a:p>
          <a:p>
            <a:r>
              <a:rPr lang="en-US" sz="2400" dirty="0">
                <a:latin typeface="Times New Roman" pitchFamily="49" charset="0"/>
                <a:cs typeface="Times New Roman" pitchFamily="49" charset="0"/>
              </a:rPr>
              <a:t>Wrench or pliers to turn off utilities </a:t>
            </a:r>
          </a:p>
          <a:p>
            <a:r>
              <a:rPr lang="en-US" sz="2400" dirty="0">
                <a:latin typeface="Times New Roman" pitchFamily="49" charset="0"/>
                <a:cs typeface="Times New Roman" pitchFamily="49" charset="0"/>
              </a:rPr>
              <a:t>Plastic sheeting and duct tape to shelter-in-place (chemicals) </a:t>
            </a:r>
          </a:p>
          <a:p>
            <a:r>
              <a:rPr lang="en-US" sz="2400" dirty="0">
                <a:latin typeface="Times New Roman" pitchFamily="49" charset="0"/>
                <a:cs typeface="Times New Roman" pitchFamily="49" charset="0"/>
              </a:rPr>
              <a:t>Garbage bags and plastic ties for personal sanitation </a:t>
            </a:r>
          </a:p>
          <a:p>
            <a:endParaRPr lang="en-US" dirty="0"/>
          </a:p>
        </p:txBody>
      </p:sp>
      <p:pic>
        <p:nvPicPr>
          <p:cNvPr id="4" name="Picture 4" descr="C:\Users\matellopool\AppData\Local\Microsoft\Windows\Temporary Internet Files\Content.IE5\2IXS70II\MC90006504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71003" y="2034203"/>
            <a:ext cx="1677988"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atellopool\AppData\Local\Microsoft\Windows\Temporary Internet Files\Content.IE5\PCCGXT06\MC90028687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2681" y="1493480"/>
            <a:ext cx="1434578" cy="1101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C:\Users\matellopool\AppData\Local\Microsoft\Windows\Temporary Internet Files\Content.IE5\BAGVGAJR\MC90036625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76445" y="2594590"/>
            <a:ext cx="99218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C:\Users\matellopool\AppData\Local\Microsoft\Windows\Temporary Internet Files\Content.IE5\PCCGXT06\MC90023274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2385" y="3851787"/>
            <a:ext cx="139065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C:\Users\matellopool\AppData\Local\Microsoft\Windows\Temporary Internet Files\Content.IE5\WH8M0SF9\MP900439309[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2385" y="2558761"/>
            <a:ext cx="1524000" cy="1023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Users\matellopool\AppData\Local\Microsoft\Windows\Temporary Internet Files\Content.IE5\PCCGXT06\MC900434815[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433" y="3917028"/>
            <a:ext cx="121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324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Emergency</a:t>
            </a:r>
            <a:r>
              <a:rPr lang="en-US"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Supplies </a:t>
            </a:r>
            <a:r>
              <a:rPr lang="en-US" dirty="0" err="1" smtClean="0">
                <a:latin typeface="Times New Roman" pitchFamily="18" charset="0"/>
                <a:cs typeface="Times New Roman" pitchFamily="18" charset="0"/>
              </a:rPr>
              <a:t>cont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r>
              <a:rPr lang="en-US" sz="2400" dirty="0">
                <a:latin typeface="Times New Roman" pitchFamily="49" charset="0"/>
                <a:cs typeface="Times New Roman" pitchFamily="49" charset="0"/>
              </a:rPr>
              <a:t>Paper towels</a:t>
            </a:r>
          </a:p>
          <a:p>
            <a:r>
              <a:rPr lang="en-US" sz="2400" dirty="0">
                <a:latin typeface="Times New Roman" pitchFamily="49" charset="0"/>
                <a:cs typeface="Times New Roman" pitchFamily="49" charset="0"/>
              </a:rPr>
              <a:t>Matches or lighter in a waterproof container </a:t>
            </a:r>
          </a:p>
          <a:p>
            <a:r>
              <a:rPr lang="en-US" sz="2400" dirty="0">
                <a:latin typeface="Times New Roman" pitchFamily="49" charset="0"/>
                <a:cs typeface="Times New Roman" pitchFamily="49" charset="0"/>
              </a:rPr>
              <a:t>Feminine supplies </a:t>
            </a:r>
          </a:p>
          <a:p>
            <a:r>
              <a:rPr lang="en-US" sz="2400" dirty="0">
                <a:latin typeface="Times New Roman" pitchFamily="49" charset="0"/>
                <a:cs typeface="Times New Roman" pitchFamily="49" charset="0"/>
              </a:rPr>
              <a:t>Personal hygiene items </a:t>
            </a:r>
          </a:p>
          <a:p>
            <a:r>
              <a:rPr lang="en-US" sz="2400" dirty="0">
                <a:latin typeface="Times New Roman" pitchFamily="49" charset="0"/>
                <a:cs typeface="Times New Roman" pitchFamily="49" charset="0"/>
              </a:rPr>
              <a:t>Copies of important family records in a waterproof portable container </a:t>
            </a:r>
          </a:p>
          <a:p>
            <a:r>
              <a:rPr lang="en-US" sz="2400" dirty="0">
                <a:latin typeface="Times New Roman" pitchFamily="49" charset="0"/>
                <a:cs typeface="Times New Roman" pitchFamily="49" charset="0"/>
              </a:rPr>
              <a:t>Infant formula and diapers</a:t>
            </a:r>
          </a:p>
          <a:p>
            <a:r>
              <a:rPr lang="en-US" sz="2400" dirty="0">
                <a:latin typeface="Times New Roman" pitchFamily="49" charset="0"/>
                <a:cs typeface="Times New Roman" pitchFamily="49" charset="0"/>
              </a:rPr>
              <a:t>Pet supplies </a:t>
            </a:r>
          </a:p>
          <a:p>
            <a:r>
              <a:rPr lang="en-US" sz="2400" dirty="0">
                <a:latin typeface="Times New Roman" pitchFamily="49" charset="0"/>
                <a:cs typeface="Times New Roman" pitchFamily="49" charset="0"/>
              </a:rPr>
              <a:t>Extra pair of glasses or contact lenses </a:t>
            </a:r>
          </a:p>
          <a:p>
            <a:r>
              <a:rPr lang="en-US" sz="2400" dirty="0">
                <a:latin typeface="Times New Roman" pitchFamily="49" charset="0"/>
                <a:cs typeface="Times New Roman" pitchFamily="49" charset="0"/>
              </a:rPr>
              <a:t>Cash </a:t>
            </a:r>
          </a:p>
          <a:p>
            <a:r>
              <a:rPr lang="en-US" sz="2400" dirty="0">
                <a:latin typeface="Times New Roman" pitchFamily="49" charset="0"/>
                <a:cs typeface="Times New Roman" pitchFamily="49" charset="0"/>
              </a:rPr>
              <a:t>Cell </a:t>
            </a:r>
            <a:r>
              <a:rPr lang="en-US" sz="2400" dirty="0" smtClean="0">
                <a:latin typeface="Times New Roman" pitchFamily="49" charset="0"/>
                <a:cs typeface="Times New Roman" pitchFamily="49" charset="0"/>
              </a:rPr>
              <a:t>phone</a:t>
            </a:r>
            <a:endParaRPr lang="en-US" sz="2400" dirty="0">
              <a:latin typeface="Times New Roman" pitchFamily="49" charset="0"/>
              <a:cs typeface="Times New Roman" pitchFamily="49" charset="0"/>
            </a:endParaRPr>
          </a:p>
        </p:txBody>
      </p:sp>
      <p:pic>
        <p:nvPicPr>
          <p:cNvPr id="4" name="Picture 4" descr="C:\Users\matellopool\AppData\Local\Microsoft\Windows\Temporary Internet Files\Content.IE5\PCCGXT06\MC90037141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4200" y="1371600"/>
            <a:ext cx="1066800" cy="157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matellopool\AppData\Local\Microsoft\Windows\Temporary Internet Files\Content.IE5\BAGVGAJR\MC90029074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2230551"/>
            <a:ext cx="1600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atellopool\AppData\Local\Microsoft\Windows\Temporary Internet Files\Content.IE5\BAGVGAJR\MC90044145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97386" y="4876800"/>
            <a:ext cx="1752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matellopool\AppData\Local\Microsoft\Windows\Temporary Internet Files\Content.IE5\WH8M0SF9\MC900230340[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3800" y="5029200"/>
            <a:ext cx="106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atellopool\AppData\Local\Microsoft\Windows\Temporary Internet Files\Content.IE5\BAGVGAJR\MP900403088[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54586" y="4038600"/>
            <a:ext cx="1295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Users\matellopool\AppData\Local\Microsoft\Windows\Temporary Internet Files\Content.IE5\PCCGXT06\MC900309868[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26547" y="3577303"/>
            <a:ext cx="1045029"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76293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Emergency Supplies </a:t>
            </a:r>
            <a:r>
              <a:rPr lang="en-US" dirty="0" err="1" smtClean="0">
                <a:latin typeface="Times New Roman" pitchFamily="18" charset="0"/>
                <a:cs typeface="Times New Roman" pitchFamily="18" charset="0"/>
              </a:rPr>
              <a:t>cont</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pic>
        <p:nvPicPr>
          <p:cNvPr id="4" name="Picture 2" descr="my disaster closet"/>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990600" y="1600200"/>
            <a:ext cx="2438399"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6"/>
          <p:cNvSpPr>
            <a:spLocks noGrp="1"/>
          </p:cNvSpPr>
          <p:nvPr>
            <p:ph sz="quarter" idx="2"/>
          </p:nvPr>
        </p:nvSpPr>
        <p:spPr/>
        <p:txBody>
          <a:bodyPr>
            <a:normAutofit lnSpcReduction="10000"/>
          </a:bodyPr>
          <a:lstStyle/>
          <a:p>
            <a:r>
              <a:rPr lang="en-US" sz="2400" dirty="0">
                <a:latin typeface="Times New Roman" pitchFamily="18" charset="0"/>
                <a:cs typeface="Times New Roman" pitchFamily="18" charset="0"/>
              </a:rPr>
              <a:t>Keep disaster supplies together as much as possible and make sure everyone in the family knows where they are.</a:t>
            </a:r>
          </a:p>
          <a:p>
            <a:r>
              <a:rPr lang="en-US" sz="2400" dirty="0" smtClean="0">
                <a:latin typeface="Times New Roman" pitchFamily="18" charset="0"/>
                <a:cs typeface="Times New Roman" pitchFamily="18" charset="0"/>
              </a:rPr>
              <a:t>Use a closet, garbage </a:t>
            </a:r>
            <a:r>
              <a:rPr lang="en-US" sz="2400" dirty="0">
                <a:latin typeface="Times New Roman" pitchFamily="18" charset="0"/>
                <a:cs typeface="Times New Roman" pitchFamily="18" charset="0"/>
              </a:rPr>
              <a:t>b</a:t>
            </a:r>
            <a:r>
              <a:rPr lang="en-US" sz="2400" dirty="0" smtClean="0">
                <a:latin typeface="Times New Roman" pitchFamily="18" charset="0"/>
                <a:cs typeface="Times New Roman" pitchFamily="18" charset="0"/>
              </a:rPr>
              <a:t>in, </a:t>
            </a:r>
            <a:r>
              <a:rPr lang="en-US" sz="2400" dirty="0" err="1" smtClean="0">
                <a:latin typeface="Times New Roman" pitchFamily="18" charset="0"/>
                <a:cs typeface="Times New Roman" pitchFamily="18" charset="0"/>
              </a:rPr>
              <a:t>rubbermaid</a:t>
            </a:r>
            <a:r>
              <a:rPr lang="en-US" sz="2400" dirty="0" smtClean="0">
                <a:latin typeface="Times New Roman" pitchFamily="18" charset="0"/>
                <a:cs typeface="Times New Roman" pitchFamily="18" charset="0"/>
              </a:rPr>
              <a:t> tote, large duffle bag, etc. to store your supplies.</a:t>
            </a:r>
          </a:p>
          <a:p>
            <a:r>
              <a:rPr lang="en-US" sz="2400" dirty="0" smtClean="0">
                <a:latin typeface="Times New Roman" pitchFamily="18" charset="0"/>
                <a:cs typeface="Times New Roman" pitchFamily="18" charset="0"/>
              </a:rPr>
              <a:t>It is best to store supplies in containers that are easy to move if you need to evacuate.</a:t>
            </a:r>
            <a:endParaRPr lang="en-US" sz="2400" dirty="0">
              <a:latin typeface="Times New Roman" pitchFamily="18" charset="0"/>
              <a:cs typeface="Times New Roman" pitchFamily="18" charset="0"/>
            </a:endParaRPr>
          </a:p>
        </p:txBody>
      </p:sp>
      <p:pic>
        <p:nvPicPr>
          <p:cNvPr id="13314" name="Picture 2" descr="C:\Users\matellopool\AppData\Local\Microsoft\Windows\Temporary Internet Files\Content.IE5\5CQ0SFJ3\MC90032016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8180" y="2435310"/>
            <a:ext cx="1283818" cy="1826971"/>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matellopool\AppData\Local\Microsoft\Windows\Temporary Internet Files\Content.IE5\HMA2OCQU\MC90032014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5600" y="4953000"/>
            <a:ext cx="1825142" cy="1053389"/>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matellopool\AppData\Local\Microsoft\Windows\Temporary Internet Files\Content.IE5\V0BQ2BSW\MC900312528[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9600" y="4953000"/>
            <a:ext cx="1878178" cy="100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7730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Prepare a First Aid Kit</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endParaRPr lang="en-US" sz="2400" dirty="0" smtClean="0">
              <a:latin typeface="Times New Roman" pitchFamily="49" charset="0"/>
              <a:cs typeface="Times New Roman" pitchFamily="49" charset="0"/>
            </a:endParaRPr>
          </a:p>
          <a:p>
            <a:r>
              <a:rPr lang="en-US" sz="2400" dirty="0" smtClean="0">
                <a:latin typeface="Times New Roman" pitchFamily="49" charset="0"/>
                <a:cs typeface="Times New Roman" pitchFamily="49" charset="0"/>
              </a:rPr>
              <a:t>In </a:t>
            </a:r>
            <a:r>
              <a:rPr lang="en-US" sz="2400" dirty="0">
                <a:latin typeface="Times New Roman" pitchFamily="49" charset="0"/>
                <a:cs typeface="Times New Roman" pitchFamily="49" charset="0"/>
              </a:rPr>
              <a:t>any emergency, a family member may be cut, burned or suffer other injuries. If you have basic supplies you are better prepared to help your loved ones when they are hurt. </a:t>
            </a:r>
          </a:p>
          <a:p>
            <a:r>
              <a:rPr lang="en-US" sz="2400" dirty="0">
                <a:latin typeface="Times New Roman" pitchFamily="49" charset="0"/>
                <a:cs typeface="Times New Roman" pitchFamily="49" charset="0"/>
              </a:rPr>
              <a:t>Many injuries are not life threatening and do not require immediate medical attention. </a:t>
            </a:r>
          </a:p>
          <a:p>
            <a:r>
              <a:rPr lang="en-US" sz="2400" dirty="0">
                <a:latin typeface="Times New Roman" pitchFamily="49" charset="0"/>
                <a:cs typeface="Times New Roman" pitchFamily="49" charset="0"/>
              </a:rPr>
              <a:t>Knowing how to treat minor injuries can make a difference in an emergency. </a:t>
            </a:r>
          </a:p>
          <a:p>
            <a:r>
              <a:rPr lang="en-US" sz="2400" dirty="0">
                <a:latin typeface="Times New Roman" pitchFamily="49" charset="0"/>
                <a:cs typeface="Times New Roman" pitchFamily="49" charset="0"/>
              </a:rPr>
              <a:t>Consider taking a first aid class, but simply having the following things can help you stop bleeding, prevent infection and assist in decontamination. </a:t>
            </a:r>
          </a:p>
          <a:p>
            <a:endParaRPr lang="en-US" dirty="0"/>
          </a:p>
        </p:txBody>
      </p:sp>
      <p:pic>
        <p:nvPicPr>
          <p:cNvPr id="4" name="Picture 2" descr="C:\Users\matellopool\AppData\Local\Microsoft\Windows\Temporary Internet Files\Content.IE5\PCCGXT06\MP90032107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
            <a:ext cx="16764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descr="fak_le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152400"/>
            <a:ext cx="1608138"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1338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First Aid Supplies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85000" lnSpcReduction="20000"/>
          </a:bodyPr>
          <a:lstStyle/>
          <a:p>
            <a:pPr>
              <a:buFont typeface="Arial" charset="0"/>
              <a:buChar char="•"/>
            </a:pPr>
            <a:r>
              <a:rPr lang="en-US" sz="2400" b="1" dirty="0">
                <a:latin typeface="Times New Roman" pitchFamily="49" charset="0"/>
                <a:cs typeface="Times New Roman" pitchFamily="49" charset="0"/>
              </a:rPr>
              <a:t>First Aid book or guide</a:t>
            </a:r>
          </a:p>
          <a:p>
            <a:pPr>
              <a:buFont typeface="Arial" charset="0"/>
              <a:buChar char="•"/>
            </a:pPr>
            <a:r>
              <a:rPr lang="en-US" sz="2400" b="1" dirty="0">
                <a:latin typeface="Times New Roman" pitchFamily="49" charset="0"/>
                <a:cs typeface="Times New Roman" pitchFamily="49" charset="0"/>
              </a:rPr>
              <a:t>S</a:t>
            </a:r>
            <a:r>
              <a:rPr lang="en-US" sz="2400" b="1" dirty="0" smtClean="0">
                <a:latin typeface="Times New Roman" pitchFamily="49" charset="0"/>
                <a:cs typeface="Times New Roman" pitchFamily="49" charset="0"/>
              </a:rPr>
              <a:t>terile </a:t>
            </a:r>
            <a:r>
              <a:rPr lang="en-US" sz="2400" b="1" dirty="0">
                <a:latin typeface="Times New Roman" pitchFamily="49" charset="0"/>
                <a:cs typeface="Times New Roman" pitchFamily="49" charset="0"/>
              </a:rPr>
              <a:t>gloves </a:t>
            </a:r>
          </a:p>
          <a:p>
            <a:pPr>
              <a:buFont typeface="Arial" charset="0"/>
              <a:buChar char="•"/>
            </a:pPr>
            <a:r>
              <a:rPr lang="en-US" sz="2400" b="1" dirty="0">
                <a:latin typeface="Times New Roman" pitchFamily="49" charset="0"/>
                <a:cs typeface="Times New Roman" pitchFamily="49" charset="0"/>
              </a:rPr>
              <a:t>Sterile dressings to stop bleeding (</a:t>
            </a:r>
            <a:r>
              <a:rPr lang="en-US" sz="2400" b="1" i="1" dirty="0">
                <a:latin typeface="Times New Roman" pitchFamily="49" charset="0"/>
                <a:cs typeface="Times New Roman" pitchFamily="49" charset="0"/>
              </a:rPr>
              <a:t>roller gauze</a:t>
            </a:r>
            <a:r>
              <a:rPr lang="en-US" sz="2400" b="1" dirty="0">
                <a:latin typeface="Times New Roman" pitchFamily="49" charset="0"/>
                <a:cs typeface="Times New Roman" pitchFamily="49" charset="0"/>
              </a:rPr>
              <a:t>) </a:t>
            </a:r>
          </a:p>
          <a:p>
            <a:pPr>
              <a:buFont typeface="Arial" charset="0"/>
              <a:buChar char="•"/>
            </a:pPr>
            <a:r>
              <a:rPr lang="en-US" sz="2400" b="1" dirty="0">
                <a:latin typeface="Times New Roman" pitchFamily="49" charset="0"/>
                <a:cs typeface="Times New Roman" pitchFamily="49" charset="0"/>
              </a:rPr>
              <a:t>Soap and antibiotic </a:t>
            </a:r>
            <a:r>
              <a:rPr lang="en-US" sz="2400" b="1" dirty="0" err="1">
                <a:latin typeface="Times New Roman" pitchFamily="49" charset="0"/>
                <a:cs typeface="Times New Roman" pitchFamily="49" charset="0"/>
              </a:rPr>
              <a:t>towelettes</a:t>
            </a:r>
            <a:r>
              <a:rPr lang="en-US" sz="2400" b="1" dirty="0">
                <a:latin typeface="Times New Roman" pitchFamily="49" charset="0"/>
                <a:cs typeface="Times New Roman" pitchFamily="49" charset="0"/>
              </a:rPr>
              <a:t> to disinfect</a:t>
            </a:r>
          </a:p>
          <a:p>
            <a:pPr>
              <a:buFont typeface="Arial" charset="0"/>
              <a:buChar char="•"/>
            </a:pPr>
            <a:r>
              <a:rPr lang="en-US" sz="2400" b="1" dirty="0">
                <a:latin typeface="Times New Roman" pitchFamily="49" charset="0"/>
                <a:cs typeface="Times New Roman" pitchFamily="49" charset="0"/>
              </a:rPr>
              <a:t>Antibiotic ointment to prevent infection</a:t>
            </a:r>
          </a:p>
          <a:p>
            <a:pPr>
              <a:buFont typeface="Arial" charset="0"/>
              <a:buChar char="•"/>
            </a:pPr>
            <a:r>
              <a:rPr lang="en-US" sz="2400" b="1" dirty="0">
                <a:latin typeface="Times New Roman" pitchFamily="49" charset="0"/>
                <a:cs typeface="Times New Roman" pitchFamily="49" charset="0"/>
              </a:rPr>
              <a:t>Adhesive bandages in a variety of sizes</a:t>
            </a:r>
          </a:p>
          <a:p>
            <a:pPr>
              <a:buFont typeface="Arial" charset="0"/>
              <a:buChar char="•"/>
            </a:pPr>
            <a:r>
              <a:rPr lang="en-US" sz="2400" b="1" dirty="0">
                <a:latin typeface="Times New Roman" pitchFamily="49" charset="0"/>
                <a:cs typeface="Times New Roman" pitchFamily="49" charset="0"/>
              </a:rPr>
              <a:t>Eye wash solution to flush the eyes </a:t>
            </a:r>
          </a:p>
          <a:p>
            <a:pPr>
              <a:buFont typeface="Arial" charset="0"/>
              <a:buChar char="•"/>
            </a:pPr>
            <a:r>
              <a:rPr lang="en-US" sz="2400" b="1" dirty="0">
                <a:latin typeface="Times New Roman" pitchFamily="49" charset="0"/>
                <a:cs typeface="Times New Roman" pitchFamily="49" charset="0"/>
              </a:rPr>
              <a:t>Thermometer, scissors, tweezers  </a:t>
            </a:r>
          </a:p>
          <a:p>
            <a:pPr>
              <a:buFont typeface="Arial" charset="0"/>
              <a:buChar char="•"/>
            </a:pPr>
            <a:r>
              <a:rPr lang="en-US" sz="2400" b="1" dirty="0">
                <a:latin typeface="Times New Roman" pitchFamily="49" charset="0"/>
                <a:cs typeface="Times New Roman" pitchFamily="49" charset="0"/>
              </a:rPr>
              <a:t>Prescription medications you take every day (you should periodically rotate medicines to account for expiration dates) (every 6 months when you replace water &amp; batteries)</a:t>
            </a:r>
          </a:p>
          <a:p>
            <a:pPr>
              <a:buFont typeface="Arial" charset="0"/>
              <a:buChar char="•"/>
            </a:pPr>
            <a:r>
              <a:rPr lang="en-US" sz="2400" b="1" dirty="0">
                <a:latin typeface="Times New Roman" pitchFamily="49" charset="0"/>
                <a:cs typeface="Times New Roman" pitchFamily="49" charset="0"/>
              </a:rPr>
              <a:t>Prescribed medical supplies such as glucose and blood pressure monitoring equipment and supplies   </a:t>
            </a:r>
          </a:p>
          <a:p>
            <a:pPr>
              <a:buFont typeface="Arial" charset="0"/>
              <a:buChar char="•"/>
            </a:pPr>
            <a:r>
              <a:rPr lang="en-US" sz="2400" b="1" dirty="0">
                <a:latin typeface="Times New Roman" pitchFamily="49" charset="0"/>
                <a:cs typeface="Times New Roman" pitchFamily="49" charset="0"/>
              </a:rPr>
              <a:t>Non-prescription drugs (aspirin or non-aspirin pain reliever, anti-diarrhea medication, antacid, </a:t>
            </a:r>
            <a:r>
              <a:rPr lang="en-US" sz="2400" b="1" dirty="0" smtClean="0">
                <a:latin typeface="Times New Roman" pitchFamily="49" charset="0"/>
                <a:cs typeface="Times New Roman" pitchFamily="49" charset="0"/>
              </a:rPr>
              <a:t>vitamins, &amp; etc.</a:t>
            </a:r>
            <a:r>
              <a:rPr lang="en-US" sz="2400" b="1" dirty="0" smtClean="0">
                <a:latin typeface="Times New Roman" pitchFamily="49" charset="0"/>
                <a:cs typeface="Times New Roman" pitchFamily="49" charset="0"/>
              </a:rPr>
              <a:t>) </a:t>
            </a:r>
            <a:r>
              <a:rPr lang="en-US" sz="2400" b="1" dirty="0">
                <a:latin typeface="Times New Roman" pitchFamily="49" charset="0"/>
                <a:cs typeface="Times New Roman" pitchFamily="49" charset="0"/>
              </a:rPr>
              <a:t> </a:t>
            </a:r>
          </a:p>
          <a:p>
            <a:endParaRPr lang="en-US" dirty="0"/>
          </a:p>
        </p:txBody>
      </p:sp>
      <p:pic>
        <p:nvPicPr>
          <p:cNvPr id="5" name="Picture 2" descr="C:\Users\matellopool\AppData\Local\Microsoft\Windows\Temporary Internet Files\Content.IE5\WH8M0SF9\MP900321128[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371600"/>
            <a:ext cx="1981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Users\matellopool\AppData\Local\Microsoft\Windows\Temporary Internet Files\Content.IE5\WH8M0SF9\MP9004487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514600"/>
            <a:ext cx="1219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Users\matellopool\AppData\Local\Microsoft\Windows\Temporary Internet Files\Content.IE5\PCCGXT06\MC90034792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26712" y="3200401"/>
            <a:ext cx="1306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C:\Users\matellopool\AppData\Local\Microsoft\Windows\Temporary Internet Files\Content.IE5\2IXS70II\MC90009277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69670" y="1600200"/>
            <a:ext cx="561109"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41288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Special Needs </a:t>
            </a:r>
            <a:r>
              <a:rPr lang="en-US" dirty="0" smtClean="0">
                <a:latin typeface="Times New Roman" pitchFamily="18" charset="0"/>
                <a:cs typeface="Times New Roman" pitchFamily="18" charset="0"/>
              </a:rPr>
              <a:t>Supplies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buNone/>
            </a:pPr>
            <a:endParaRPr lang="en-US" sz="2000" dirty="0" smtClean="0">
              <a:latin typeface="Times New Roman" pitchFamily="49" charset="0"/>
              <a:cs typeface="Times New Roman" pitchFamily="49" charset="0"/>
            </a:endParaRPr>
          </a:p>
          <a:p>
            <a:pPr>
              <a:buNone/>
            </a:pPr>
            <a:r>
              <a:rPr lang="en-US" sz="2400" dirty="0" smtClean="0">
                <a:latin typeface="Times New Roman" pitchFamily="49" charset="0"/>
                <a:cs typeface="Times New Roman" pitchFamily="49" charset="0"/>
              </a:rPr>
              <a:t>	Ask </a:t>
            </a:r>
            <a:r>
              <a:rPr lang="en-US" sz="2400" dirty="0">
                <a:latin typeface="Times New Roman" pitchFamily="49" charset="0"/>
                <a:cs typeface="Times New Roman" pitchFamily="49" charset="0"/>
              </a:rPr>
              <a:t>your doctor about storing prescription medications such as </a:t>
            </a:r>
            <a:r>
              <a:rPr lang="en-US" sz="2400" dirty="0" smtClean="0">
                <a:latin typeface="Times New Roman" pitchFamily="49" charset="0"/>
                <a:cs typeface="Times New Roman" pitchFamily="49" charset="0"/>
              </a:rPr>
              <a:t>heart medication </a:t>
            </a:r>
            <a:r>
              <a:rPr lang="en-US" sz="2400" dirty="0">
                <a:latin typeface="Times New Roman" pitchFamily="49" charset="0"/>
                <a:cs typeface="Times New Roman" pitchFamily="49" charset="0"/>
              </a:rPr>
              <a:t>and insulin. </a:t>
            </a:r>
            <a:endParaRPr lang="en-US" sz="2400" dirty="0" smtClean="0">
              <a:latin typeface="Times New Roman" pitchFamily="49" charset="0"/>
              <a:cs typeface="Times New Roman" pitchFamily="49" charset="0"/>
            </a:endParaRPr>
          </a:p>
          <a:p>
            <a:pPr>
              <a:buNone/>
            </a:pPr>
            <a:r>
              <a:rPr lang="en-US" sz="2400" dirty="0" smtClean="0">
                <a:latin typeface="Times New Roman" pitchFamily="49" charset="0"/>
                <a:cs typeface="Times New Roman" pitchFamily="49" charset="0"/>
              </a:rPr>
              <a:t> </a:t>
            </a:r>
            <a:endParaRPr lang="en-US" sz="2400" dirty="0">
              <a:latin typeface="Times New Roman" pitchFamily="49" charset="0"/>
              <a:cs typeface="Times New Roman" pitchFamily="49" charset="0"/>
            </a:endParaRPr>
          </a:p>
          <a:p>
            <a:r>
              <a:rPr lang="en-US" sz="2400" dirty="0" smtClean="0">
                <a:latin typeface="Times New Roman" pitchFamily="49" charset="0"/>
                <a:cs typeface="Times New Roman" pitchFamily="49" charset="0"/>
              </a:rPr>
              <a:t>Hearing </a:t>
            </a:r>
            <a:r>
              <a:rPr lang="en-US" sz="2400" dirty="0">
                <a:latin typeface="Times New Roman" pitchFamily="49" charset="0"/>
                <a:cs typeface="Times New Roman" pitchFamily="49" charset="0"/>
              </a:rPr>
              <a:t>aid </a:t>
            </a:r>
            <a:r>
              <a:rPr lang="en-US" sz="2400" dirty="0" smtClean="0">
                <a:latin typeface="Times New Roman" pitchFamily="49" charset="0"/>
                <a:cs typeface="Times New Roman" pitchFamily="49" charset="0"/>
              </a:rPr>
              <a:t>needs</a:t>
            </a:r>
          </a:p>
          <a:p>
            <a:r>
              <a:rPr lang="en-US" sz="2400" dirty="0" smtClean="0">
                <a:latin typeface="Times New Roman" pitchFamily="49" charset="0"/>
                <a:cs typeface="Times New Roman" pitchFamily="49" charset="0"/>
              </a:rPr>
              <a:t>Mobility aid needs</a:t>
            </a:r>
            <a:endParaRPr lang="en-US" sz="2400" dirty="0">
              <a:latin typeface="Times New Roman" pitchFamily="49" charset="0"/>
              <a:cs typeface="Times New Roman" pitchFamily="49" charset="0"/>
            </a:endParaRPr>
          </a:p>
          <a:p>
            <a:r>
              <a:rPr lang="en-US" sz="2400" dirty="0">
                <a:latin typeface="Times New Roman" pitchFamily="49" charset="0"/>
                <a:cs typeface="Times New Roman" pitchFamily="49" charset="0"/>
              </a:rPr>
              <a:t>Batteries for equipment</a:t>
            </a:r>
          </a:p>
          <a:p>
            <a:r>
              <a:rPr lang="en-US" sz="2400" dirty="0">
                <a:latin typeface="Times New Roman" pitchFamily="49" charset="0"/>
                <a:cs typeface="Times New Roman" pitchFamily="49" charset="0"/>
              </a:rPr>
              <a:t>Medication needs </a:t>
            </a:r>
          </a:p>
          <a:p>
            <a:endParaRPr lang="en-US" dirty="0"/>
          </a:p>
        </p:txBody>
      </p:sp>
      <p:pic>
        <p:nvPicPr>
          <p:cNvPr id="5" name="Picture 4" descr="C:\Users\matellopool\AppData\Local\Microsoft\Windows\Temporary Internet Files\Content.IE5\PCCGXT06\MC900213057[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2677242"/>
            <a:ext cx="1487488"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Users\matellopool\AppData\Local\Microsoft\Windows\Temporary Internet Files\Content.IE5\WH8M0SF9\MP900390526[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4313"/>
            <a:ext cx="1676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C:\Users\matellopool\AppData\Local\Microsoft\Windows\Temporary Internet Files\Content.IE5\F1DKYYHU\MC90035225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564123"/>
            <a:ext cx="1795604" cy="1344440"/>
          </a:xfrm>
          <a:prstGeom prst="rect">
            <a:avLst/>
          </a:prstGeom>
          <a:noFill/>
          <a:extLst>
            <a:ext uri="{909E8E84-426E-40DD-AFC4-6F175D3DCCD1}">
              <a14:hiddenFill xmlns:a14="http://schemas.microsoft.com/office/drawing/2010/main">
                <a:solidFill>
                  <a:srgbClr val="FFFFFF"/>
                </a:solidFill>
              </a14:hiddenFill>
            </a:ext>
          </a:extLst>
        </p:spPr>
      </p:pic>
      <p:pic>
        <p:nvPicPr>
          <p:cNvPr id="9219" name="Picture 3" descr="C:\Users\matellopool\AppData\Local\Microsoft\Windows\Temporary Internet Files\Content.IE5\69QLNPAD\MC900347483[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64764" y="4722018"/>
            <a:ext cx="2345436" cy="137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8015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Times New Roman" pitchFamily="18" charset="0"/>
                <a:cs typeface="Times New Roman" pitchFamily="18" charset="0"/>
              </a:rPr>
              <a:t>Individuals </a:t>
            </a:r>
            <a:r>
              <a:rPr lang="en-US" sz="4400" dirty="0" smtClean="0">
                <a:latin typeface="Times New Roman" pitchFamily="18" charset="0"/>
                <a:cs typeface="Times New Roman" pitchFamily="18" charset="0"/>
              </a:rPr>
              <a:t>With </a:t>
            </a:r>
            <a:r>
              <a:rPr lang="en-US" sz="4400" dirty="0" smtClean="0">
                <a:latin typeface="Times New Roman" pitchFamily="18" charset="0"/>
                <a:cs typeface="Times New Roman" pitchFamily="18" charset="0"/>
              </a:rPr>
              <a:t>Special Needs</a:t>
            </a:r>
            <a:endParaRPr lang="en-US" sz="44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77500" lnSpcReduction="20000"/>
          </a:bodyPr>
          <a:lstStyle/>
          <a:p>
            <a:r>
              <a:rPr lang="en-US" dirty="0">
                <a:latin typeface="Times New Roman" pitchFamily="49" charset="0"/>
                <a:cs typeface="Times New Roman" pitchFamily="49" charset="0"/>
              </a:rPr>
              <a:t>Plan emergency procedures with home health care agencies or workers.  Tell others where you keep your emergency supplies.  </a:t>
            </a:r>
          </a:p>
          <a:p>
            <a:r>
              <a:rPr lang="en-US" dirty="0">
                <a:latin typeface="Times New Roman" pitchFamily="49" charset="0"/>
                <a:cs typeface="Times New Roman" pitchFamily="49" charset="0"/>
              </a:rPr>
              <a:t>Wear medical alert tags or bracelets to help identify your disability. </a:t>
            </a:r>
          </a:p>
          <a:p>
            <a:r>
              <a:rPr lang="en-US" dirty="0">
                <a:latin typeface="Times New Roman" pitchFamily="49" charset="0"/>
                <a:cs typeface="Times New Roman" pitchFamily="49" charset="0"/>
              </a:rPr>
              <a:t>Label equipment such as wheelchairs, canes and walkers.  </a:t>
            </a:r>
          </a:p>
          <a:p>
            <a:endParaRPr lang="en-US" dirty="0">
              <a:latin typeface="Times New Roman" pitchFamily="49" charset="0"/>
              <a:cs typeface="Times New Roman" pitchFamily="49" charset="0"/>
            </a:endParaRPr>
          </a:p>
          <a:p>
            <a:r>
              <a:rPr lang="en-US" b="1" dirty="0">
                <a:latin typeface="Times New Roman" pitchFamily="49" charset="0"/>
                <a:cs typeface="Times New Roman" pitchFamily="49" charset="0"/>
              </a:rPr>
              <a:t>Additional supplies include:</a:t>
            </a:r>
          </a:p>
          <a:p>
            <a:pPr>
              <a:buFont typeface="Arial" charset="0"/>
              <a:buChar char="•"/>
            </a:pPr>
            <a:r>
              <a:rPr lang="en-US" dirty="0">
                <a:latin typeface="Times New Roman" pitchFamily="49" charset="0"/>
                <a:cs typeface="Times New Roman" pitchFamily="49" charset="0"/>
              </a:rPr>
              <a:t>A list of prescription medications including dosage and any allergies</a:t>
            </a:r>
          </a:p>
          <a:p>
            <a:pPr>
              <a:buFont typeface="Arial" charset="0"/>
              <a:buChar char="•"/>
            </a:pPr>
            <a:r>
              <a:rPr lang="en-US" dirty="0">
                <a:latin typeface="Times New Roman" pitchFamily="49" charset="0"/>
                <a:cs typeface="Times New Roman" pitchFamily="49" charset="0"/>
              </a:rPr>
              <a:t>Extra eye glasses and hearing-aid batteries</a:t>
            </a:r>
          </a:p>
          <a:p>
            <a:pPr>
              <a:buFont typeface="Arial" charset="0"/>
              <a:buChar char="•"/>
            </a:pPr>
            <a:r>
              <a:rPr lang="en-US" dirty="0">
                <a:latin typeface="Times New Roman" pitchFamily="49" charset="0"/>
                <a:cs typeface="Times New Roman" pitchFamily="49" charset="0"/>
              </a:rPr>
              <a:t>A list of the style and serial numbers of medical devices such as pacemakers</a:t>
            </a:r>
          </a:p>
          <a:p>
            <a:pPr>
              <a:buFont typeface="Arial" charset="0"/>
              <a:buChar char="•"/>
            </a:pPr>
            <a:r>
              <a:rPr lang="en-US" dirty="0">
                <a:latin typeface="Times New Roman" pitchFamily="49" charset="0"/>
                <a:cs typeface="Times New Roman" pitchFamily="49" charset="0"/>
              </a:rPr>
              <a:t>Extra wheelchair batteries and oxygen </a:t>
            </a:r>
          </a:p>
          <a:p>
            <a:pPr>
              <a:buFont typeface="Arial" charset="0"/>
              <a:buChar char="•"/>
            </a:pPr>
            <a:r>
              <a:rPr lang="en-US" dirty="0">
                <a:latin typeface="Times New Roman" pitchFamily="49" charset="0"/>
                <a:cs typeface="Times New Roman" pitchFamily="49" charset="0"/>
              </a:rPr>
              <a:t>Copies of medical insurance </a:t>
            </a:r>
            <a:r>
              <a:rPr lang="en-US" dirty="0" smtClean="0">
                <a:latin typeface="Times New Roman" pitchFamily="49" charset="0"/>
                <a:cs typeface="Times New Roman" pitchFamily="49" charset="0"/>
              </a:rPr>
              <a:t>cards</a:t>
            </a:r>
            <a:endParaRPr lang="en-US" dirty="0">
              <a:latin typeface="Times New Roman" pitchFamily="49" charset="0"/>
              <a:cs typeface="Times New Roman" pitchFamily="49" charset="0"/>
            </a:endParaRPr>
          </a:p>
          <a:p>
            <a:pPr>
              <a:buFont typeface="Arial" charset="0"/>
              <a:buChar char="•"/>
            </a:pPr>
            <a:r>
              <a:rPr lang="en-US" dirty="0">
                <a:latin typeface="Times New Roman" pitchFamily="49" charset="0"/>
                <a:cs typeface="Times New Roman" pitchFamily="49" charset="0"/>
              </a:rPr>
              <a:t>A list of doctors and emergency contacts</a:t>
            </a:r>
          </a:p>
          <a:p>
            <a:endParaRPr lang="en-US" dirty="0"/>
          </a:p>
        </p:txBody>
      </p:sp>
      <p:pic>
        <p:nvPicPr>
          <p:cNvPr id="4" name="Picture 3" descr="C:\Users\matellopool\AppData\Local\Microsoft\Windows\Temporary Internet Files\Content.IE5\2IXS70II\MC90035225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6900" y="2286000"/>
            <a:ext cx="13255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matellopool\AppData\Local\Microsoft\Windows\Temporary Internet Files\Content.IE5\2IXS70II\MC9004360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4800600"/>
            <a:ext cx="1854200"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7772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Times New Roman" pitchFamily="18" charset="0"/>
                <a:cs typeface="Times New Roman" pitchFamily="18" charset="0"/>
              </a:rPr>
              <a:t>Individuals With Special Needs </a:t>
            </a:r>
            <a:r>
              <a:rPr lang="en-US" dirty="0" err="1" smtClean="0">
                <a:latin typeface="Times New Roman" pitchFamily="18" charset="0"/>
                <a:cs typeface="Times New Roman" pitchFamily="18" charset="0"/>
              </a:rPr>
              <a:t>cont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lnSpcReduction="10000"/>
          </a:bodyPr>
          <a:lstStyle/>
          <a:p>
            <a:pPr>
              <a:lnSpc>
                <a:spcPct val="75000"/>
              </a:lnSpc>
              <a:defRPr/>
            </a:pPr>
            <a:endParaRPr lang="en-US" sz="2800" dirty="0" smtClean="0">
              <a:latin typeface="Times New Roman" pitchFamily="18" charset="0"/>
              <a:cs typeface="Times New Roman" pitchFamily="18" charset="0"/>
            </a:endParaRPr>
          </a:p>
          <a:p>
            <a:pPr>
              <a:lnSpc>
                <a:spcPct val="75000"/>
              </a:lnSpc>
              <a:defRPr/>
            </a:pPr>
            <a:r>
              <a:rPr lang="en-US" sz="2800" dirty="0" smtClean="0">
                <a:latin typeface="Times New Roman" pitchFamily="18" charset="0"/>
                <a:cs typeface="Times New Roman" pitchFamily="18" charset="0"/>
              </a:rPr>
              <a:t>Have </a:t>
            </a:r>
            <a:r>
              <a:rPr lang="en-US" sz="2800" dirty="0">
                <a:latin typeface="Times New Roman" pitchFamily="18" charset="0"/>
                <a:cs typeface="Times New Roman" pitchFamily="18" charset="0"/>
              </a:rPr>
              <a:t>all durable medical equipment routinely inspected for state of repair, especially at the beginning of a “season</a:t>
            </a:r>
            <a:r>
              <a:rPr lang="en-US" sz="2800" dirty="0" smtClean="0">
                <a:latin typeface="Times New Roman" pitchFamily="18" charset="0"/>
                <a:cs typeface="Times New Roman" pitchFamily="18" charset="0"/>
              </a:rPr>
              <a:t>”</a:t>
            </a:r>
          </a:p>
          <a:p>
            <a:pPr>
              <a:lnSpc>
                <a:spcPct val="75000"/>
              </a:lnSpc>
              <a:defRPr/>
            </a:pPr>
            <a:endParaRPr lang="en-US" sz="2800" dirty="0">
              <a:latin typeface="Times New Roman" pitchFamily="18" charset="0"/>
              <a:cs typeface="Times New Roman" pitchFamily="18" charset="0"/>
            </a:endParaRPr>
          </a:p>
          <a:p>
            <a:pPr>
              <a:lnSpc>
                <a:spcPct val="75000"/>
              </a:lnSpc>
              <a:defRPr/>
            </a:pPr>
            <a:r>
              <a:rPr lang="en-US" sz="2800" dirty="0">
                <a:latin typeface="Times New Roman" pitchFamily="18" charset="0"/>
                <a:cs typeface="Times New Roman" pitchFamily="18" charset="0"/>
              </a:rPr>
              <a:t>Be able to troubleshoot all durable medical </a:t>
            </a:r>
            <a:r>
              <a:rPr lang="en-US" sz="2800" dirty="0" smtClean="0">
                <a:latin typeface="Times New Roman" pitchFamily="18" charset="0"/>
                <a:cs typeface="Times New Roman" pitchFamily="18" charset="0"/>
              </a:rPr>
              <a:t>equipment</a:t>
            </a:r>
          </a:p>
          <a:p>
            <a:pPr>
              <a:lnSpc>
                <a:spcPct val="75000"/>
              </a:lnSpc>
              <a:defRPr/>
            </a:pPr>
            <a:endParaRPr lang="en-US" sz="2800" dirty="0">
              <a:latin typeface="Times New Roman" pitchFamily="18" charset="0"/>
              <a:cs typeface="Times New Roman" pitchFamily="18" charset="0"/>
            </a:endParaRPr>
          </a:p>
          <a:p>
            <a:pPr>
              <a:lnSpc>
                <a:spcPct val="75000"/>
              </a:lnSpc>
              <a:defRPr/>
            </a:pPr>
            <a:r>
              <a:rPr lang="en-US" sz="2800" dirty="0">
                <a:latin typeface="Times New Roman" pitchFamily="18" charset="0"/>
                <a:cs typeface="Times New Roman" pitchFamily="18" charset="0"/>
              </a:rPr>
              <a:t>Make advance arrangements with suppliers in case of advance notice of </a:t>
            </a:r>
            <a:r>
              <a:rPr lang="en-US" sz="2800" dirty="0" smtClean="0">
                <a:latin typeface="Times New Roman" pitchFamily="18" charset="0"/>
                <a:cs typeface="Times New Roman" pitchFamily="18" charset="0"/>
              </a:rPr>
              <a:t>threat</a:t>
            </a:r>
          </a:p>
          <a:p>
            <a:pPr>
              <a:lnSpc>
                <a:spcPct val="75000"/>
              </a:lnSpc>
              <a:defRPr/>
            </a:pPr>
            <a:endParaRPr lang="en-US" sz="2800" dirty="0">
              <a:latin typeface="Times New Roman" pitchFamily="18" charset="0"/>
              <a:cs typeface="Times New Roman" pitchFamily="18" charset="0"/>
            </a:endParaRPr>
          </a:p>
          <a:p>
            <a:pPr>
              <a:lnSpc>
                <a:spcPct val="75000"/>
              </a:lnSpc>
              <a:defRPr/>
            </a:pPr>
            <a:r>
              <a:rPr lang="en-US" sz="2800" dirty="0">
                <a:latin typeface="Times New Roman" pitchFamily="18" charset="0"/>
                <a:cs typeface="Times New Roman" pitchFamily="18" charset="0"/>
              </a:rPr>
              <a:t>Keep copy of all medical records in a safe place but portable</a:t>
            </a:r>
          </a:p>
          <a:p>
            <a:endParaRPr lang="en-US" dirty="0"/>
          </a:p>
        </p:txBody>
      </p:sp>
    </p:spTree>
    <p:extLst>
      <p:ext uri="{BB962C8B-B14F-4D97-AF65-F5344CB8AC3E}">
        <p14:creationId xmlns:p14="http://schemas.microsoft.com/office/powerpoint/2010/main" val="1774934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Preparedness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pPr>
              <a:buNone/>
            </a:pPr>
            <a:r>
              <a:rPr lang="en-US" sz="2000" dirty="0">
                <a:latin typeface="Times New Roman" pitchFamily="49" charset="0"/>
                <a:cs typeface="Times New Roman" pitchFamily="49" charset="0"/>
              </a:rPr>
              <a:t>“</a:t>
            </a:r>
            <a:r>
              <a:rPr lang="en-US" sz="2000" i="1" dirty="0">
                <a:latin typeface="Times New Roman" pitchFamily="49" charset="0"/>
                <a:cs typeface="Times New Roman" pitchFamily="49" charset="0"/>
              </a:rPr>
              <a:t>Always plan ahead. It wasn't raining when Noah built the ark</a:t>
            </a:r>
            <a:r>
              <a:rPr lang="en-US" sz="2000" i="1" dirty="0" smtClean="0">
                <a:latin typeface="Times New Roman" pitchFamily="49" charset="0"/>
                <a:cs typeface="Times New Roman" pitchFamily="49" charset="0"/>
              </a:rPr>
              <a:t>.</a:t>
            </a:r>
          </a:p>
          <a:p>
            <a:pPr>
              <a:buNone/>
            </a:pPr>
            <a:r>
              <a:rPr lang="en-US" sz="2000" i="1" dirty="0" smtClean="0">
                <a:latin typeface="Times New Roman" pitchFamily="49" charset="0"/>
                <a:cs typeface="Times New Roman" pitchFamily="49" charset="0"/>
              </a:rPr>
              <a:t>”</a:t>
            </a:r>
            <a:r>
              <a:rPr lang="en-US" sz="1600" b="1" dirty="0">
                <a:latin typeface="Times New Roman" pitchFamily="49" charset="0"/>
                <a:cs typeface="Times New Roman" pitchFamily="49" charset="0"/>
              </a:rPr>
              <a:t>Richard C. Cushing</a:t>
            </a:r>
          </a:p>
          <a:p>
            <a:pPr>
              <a:buNone/>
            </a:pPr>
            <a:r>
              <a:rPr lang="en-US" sz="1600" b="1" i="1" dirty="0" smtClean="0">
                <a:latin typeface="Times New Roman" pitchFamily="49" charset="0"/>
                <a:cs typeface="Times New Roman" pitchFamily="49" charset="0"/>
              </a:rPr>
              <a:t>	</a:t>
            </a:r>
            <a:endParaRPr lang="en-US" sz="1600" dirty="0"/>
          </a:p>
        </p:txBody>
      </p:sp>
      <p:pic>
        <p:nvPicPr>
          <p:cNvPr id="3074" name="Picture 2" descr="C:\Users\matellopool\AppData\Local\Microsoft\Windows\Temporary Internet Files\Content.IE5\RPXROYB2\MC90035363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438400"/>
            <a:ext cx="3645529" cy="29951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atellopool\AppData\Local\Microsoft\Windows\Temporary Internet Files\Content.IE5\8FKOKP8U\MC90035364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2438400"/>
            <a:ext cx="3692305" cy="3013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85510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Be…and Stay Informed</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buNone/>
            </a:pPr>
            <a:r>
              <a:rPr lang="en-US" b="1" i="1" dirty="0">
                <a:latin typeface="Times New Roman" pitchFamily="49" charset="0"/>
                <a:cs typeface="Times New Roman" pitchFamily="49" charset="0"/>
              </a:rPr>
              <a:t>Seek Emergency information from credible and reliable sources (don’t buy into “hype”)</a:t>
            </a:r>
          </a:p>
          <a:p>
            <a:pPr>
              <a:buNone/>
            </a:pPr>
            <a:endParaRPr lang="en-US" b="1" i="1" dirty="0">
              <a:latin typeface="Times New Roman" pitchFamily="49" charset="0"/>
              <a:cs typeface="Times New Roman" pitchFamily="49" charset="0"/>
            </a:endParaRPr>
          </a:p>
          <a:p>
            <a:r>
              <a:rPr lang="en-US" dirty="0">
                <a:latin typeface="Times New Roman" pitchFamily="49" charset="0"/>
                <a:cs typeface="Times New Roman" pitchFamily="49" charset="0"/>
              </a:rPr>
              <a:t>Local Emergency Management</a:t>
            </a:r>
          </a:p>
          <a:p>
            <a:r>
              <a:rPr lang="en-US" dirty="0">
                <a:latin typeface="Times New Roman" pitchFamily="49" charset="0"/>
                <a:cs typeface="Times New Roman" pitchFamily="49" charset="0"/>
              </a:rPr>
              <a:t>Community Access Television</a:t>
            </a:r>
          </a:p>
          <a:p>
            <a:r>
              <a:rPr lang="en-US" dirty="0">
                <a:latin typeface="Times New Roman" pitchFamily="49" charset="0"/>
                <a:cs typeface="Times New Roman" pitchFamily="49" charset="0"/>
              </a:rPr>
              <a:t>Local Emergency Television Station</a:t>
            </a:r>
          </a:p>
          <a:p>
            <a:r>
              <a:rPr lang="en-US" dirty="0">
                <a:latin typeface="Times New Roman" pitchFamily="49" charset="0"/>
                <a:cs typeface="Times New Roman" pitchFamily="49" charset="0"/>
              </a:rPr>
              <a:t>Local Emergency Radio Station</a:t>
            </a:r>
          </a:p>
          <a:p>
            <a:r>
              <a:rPr lang="en-US" dirty="0">
                <a:latin typeface="Times New Roman" pitchFamily="49" charset="0"/>
                <a:cs typeface="Times New Roman" pitchFamily="49" charset="0"/>
              </a:rPr>
              <a:t>Local Public Health Agency</a:t>
            </a:r>
          </a:p>
          <a:p>
            <a:endParaRPr lang="en-US" dirty="0"/>
          </a:p>
        </p:txBody>
      </p:sp>
      <p:pic>
        <p:nvPicPr>
          <p:cNvPr id="4" name="Picture 2" descr="C:\Users\matellopool\AppData\Local\Microsoft\Windows\Temporary Internet Files\Content.IE5\WH8M0SF9\MC90024065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7073" y="2133600"/>
            <a:ext cx="18256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atellopool\AppData\Local\Microsoft\Windows\Temporary Internet Files\Content.IE5\BAGVGAJR\MP90043103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7027" y="4724400"/>
            <a:ext cx="1828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58815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We Are All In This Together</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pPr>
              <a:lnSpc>
                <a:spcPct val="75000"/>
              </a:lnSpc>
              <a:defRPr/>
            </a:pPr>
            <a:endParaRPr lang="en-US" sz="2800" dirty="0" smtClean="0"/>
          </a:p>
          <a:p>
            <a:pPr>
              <a:lnSpc>
                <a:spcPct val="75000"/>
              </a:lnSpc>
              <a:defRPr/>
            </a:pPr>
            <a:r>
              <a:rPr lang="en-US" sz="3200" dirty="0" smtClean="0">
                <a:latin typeface="Times New Roman" pitchFamily="18" charset="0"/>
                <a:cs typeface="Times New Roman" pitchFamily="18" charset="0"/>
              </a:rPr>
              <a:t>Know and help your neighbors</a:t>
            </a:r>
            <a:endParaRPr lang="en-US" sz="3200" dirty="0">
              <a:latin typeface="Times New Roman" pitchFamily="18" charset="0"/>
              <a:cs typeface="Times New Roman" pitchFamily="18" charset="0"/>
            </a:endParaRPr>
          </a:p>
          <a:p>
            <a:pPr>
              <a:lnSpc>
                <a:spcPct val="75000"/>
              </a:lnSpc>
              <a:defRPr/>
            </a:pPr>
            <a:r>
              <a:rPr lang="en-US" sz="3200" dirty="0" smtClean="0">
                <a:latin typeface="Times New Roman" pitchFamily="18" charset="0"/>
                <a:cs typeface="Times New Roman" pitchFamily="18" charset="0"/>
              </a:rPr>
              <a:t>Meet </a:t>
            </a:r>
            <a:r>
              <a:rPr lang="en-US" sz="3200" dirty="0">
                <a:latin typeface="Times New Roman" pitchFamily="18" charset="0"/>
                <a:cs typeface="Times New Roman" pitchFamily="18" charset="0"/>
              </a:rPr>
              <a:t>new people </a:t>
            </a:r>
          </a:p>
          <a:p>
            <a:pPr>
              <a:lnSpc>
                <a:spcPct val="75000"/>
              </a:lnSpc>
              <a:defRPr/>
            </a:pPr>
            <a:r>
              <a:rPr lang="en-US" sz="3200" dirty="0">
                <a:latin typeface="Times New Roman" pitchFamily="18" charset="0"/>
                <a:cs typeface="Times New Roman" pitchFamily="18" charset="0"/>
              </a:rPr>
              <a:t>Volunteer your services in the shelter</a:t>
            </a:r>
          </a:p>
          <a:p>
            <a:pPr>
              <a:lnSpc>
                <a:spcPct val="75000"/>
              </a:lnSpc>
              <a:defRPr/>
            </a:pPr>
            <a:r>
              <a:rPr lang="en-US" sz="3200" dirty="0" smtClean="0">
                <a:latin typeface="Times New Roman" pitchFamily="18" charset="0"/>
                <a:cs typeface="Times New Roman" pitchFamily="18" charset="0"/>
              </a:rPr>
              <a:t>Take </a:t>
            </a:r>
            <a:r>
              <a:rPr lang="en-US" sz="3200" dirty="0">
                <a:latin typeface="Times New Roman" pitchFamily="18" charset="0"/>
                <a:cs typeface="Times New Roman" pitchFamily="18" charset="0"/>
              </a:rPr>
              <a:t>turns with child care</a:t>
            </a:r>
          </a:p>
          <a:p>
            <a:pPr>
              <a:lnSpc>
                <a:spcPct val="75000"/>
              </a:lnSpc>
              <a:defRPr/>
            </a:pPr>
            <a:r>
              <a:rPr lang="en-US" sz="3200" dirty="0">
                <a:latin typeface="Times New Roman" pitchFamily="18" charset="0"/>
                <a:cs typeface="Times New Roman" pitchFamily="18" charset="0"/>
              </a:rPr>
              <a:t>Expect and forgive stressed behavior</a:t>
            </a:r>
          </a:p>
          <a:p>
            <a:endParaRPr lang="en-US" dirty="0"/>
          </a:p>
        </p:txBody>
      </p:sp>
      <p:pic>
        <p:nvPicPr>
          <p:cNvPr id="4" name="Picture 3" descr="bd05543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4191000"/>
            <a:ext cx="4010025"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855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Summary</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a:bodyPr>
          <a:lstStyle/>
          <a:p>
            <a:r>
              <a:rPr lang="en-US" sz="2800" b="1" dirty="0" smtClean="0">
                <a:latin typeface="Times New Roman" pitchFamily="18" charset="0"/>
                <a:cs typeface="Times New Roman" pitchFamily="18" charset="0"/>
              </a:rPr>
              <a:t>Know your Risk Factors </a:t>
            </a:r>
            <a:r>
              <a:rPr lang="en-US" sz="2800" dirty="0" smtClean="0">
                <a:latin typeface="Times New Roman" pitchFamily="18" charset="0"/>
                <a:cs typeface="Times New Roman" pitchFamily="18" charset="0"/>
              </a:rPr>
              <a:t>(assess needs)</a:t>
            </a:r>
          </a:p>
          <a:p>
            <a:endParaRPr lang="en-US"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Make a Plan </a:t>
            </a:r>
            <a:r>
              <a:rPr lang="en-US" sz="2800" dirty="0" smtClean="0">
                <a:latin typeface="Times New Roman" pitchFamily="18" charset="0"/>
                <a:cs typeface="Times New Roman" pitchFamily="18" charset="0"/>
              </a:rPr>
              <a:t>(evacuate or shelter-in-place)</a:t>
            </a:r>
          </a:p>
          <a:p>
            <a:endParaRPr lang="en-US"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Build a Kit </a:t>
            </a:r>
            <a:r>
              <a:rPr lang="en-US" sz="2800" dirty="0" smtClean="0">
                <a:latin typeface="Times New Roman" pitchFamily="18" charset="0"/>
                <a:cs typeface="Times New Roman" pitchFamily="18" charset="0"/>
              </a:rPr>
              <a:t>(emergency supplies for  up to 72 hours)</a:t>
            </a:r>
          </a:p>
          <a:p>
            <a:endParaRPr lang="en-US"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Be Informed </a:t>
            </a:r>
            <a:r>
              <a:rPr lang="en-US" sz="2800" dirty="0" smtClean="0">
                <a:latin typeface="Times New Roman" pitchFamily="18" charset="0"/>
                <a:cs typeface="Times New Roman" pitchFamily="18" charset="0"/>
              </a:rPr>
              <a:t>(credible sources)</a:t>
            </a:r>
            <a:endParaRPr lang="en-US" sz="2800" dirty="0">
              <a:latin typeface="Times New Roman" pitchFamily="18" charset="0"/>
              <a:cs typeface="Times New Roman" pitchFamily="18" charset="0"/>
            </a:endParaRPr>
          </a:p>
        </p:txBody>
      </p:sp>
      <p:pic>
        <p:nvPicPr>
          <p:cNvPr id="10242" name="Picture 2" descr="C:\Users\matellopool\AppData\Local\Microsoft\Windows\Temporary Internet Files\Content.IE5\RPXROYB2\MC90043438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94319" y="1042219"/>
            <a:ext cx="12065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descr="C:\Users\matellopool\AppData\Local\Microsoft\Windows\Temporary Internet Files\Content.IE5\8FKOKP8U\MC9000787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23562" y="2667000"/>
            <a:ext cx="842176" cy="74795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Users\matellopool\AppData\Local\Microsoft\Windows\Temporary Internet Files\Content.IE5\V0BQ2BSW\MC900441285[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8128" y="3577185"/>
            <a:ext cx="160020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10245" name="Picture 5" descr="C:\Users\matellopool\AppData\Local\Microsoft\Windows\Temporary Internet Files\Content.IE5\ZYMXRG3S\MC900232151[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3600" y="4983198"/>
            <a:ext cx="1511793"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C:\Users\matellopool\AppData\Local\Microsoft\Windows\Temporary Internet Files\Content.IE5\RPXROYB2\MC900286870[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4319" y="5257800"/>
            <a:ext cx="871419" cy="792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7344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preven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2286000"/>
            <a:ext cx="57531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2"/>
          <p:cNvSpPr>
            <a:spLocks noGrp="1"/>
          </p:cNvSpPr>
          <p:nvPr>
            <p:ph type="title"/>
          </p:nvPr>
        </p:nvSpPr>
        <p:spPr/>
        <p:txBody>
          <a:bodyPr/>
          <a:lstStyle/>
          <a:p>
            <a:pPr eaLnBrk="1" hangingPunct="1">
              <a:defRPr/>
            </a:pPr>
            <a:r>
              <a:rPr lang="en-US" dirty="0" smtClean="0">
                <a:latin typeface="Times New Roman" pitchFamily="18" charset="0"/>
                <a:cs typeface="Times New Roman" pitchFamily="18" charset="0"/>
              </a:rPr>
              <a:t>Questions????</a:t>
            </a:r>
            <a:endParaRPr lang="en-US" dirty="0">
              <a:latin typeface="Times New Roman" pitchFamily="18" charset="0"/>
              <a:cs typeface="Times New Roman" pitchFamily="18" charset="0"/>
            </a:endParaRPr>
          </a:p>
        </p:txBody>
      </p:sp>
      <p:sp>
        <p:nvSpPr>
          <p:cNvPr id="53252" name="Content Placeholder 13"/>
          <p:cNvSpPr>
            <a:spLocks noGrp="1"/>
          </p:cNvSpPr>
          <p:nvPr>
            <p:ph sz="quarter" idx="1"/>
          </p:nvPr>
        </p:nvSpPr>
        <p:spPr>
          <a:xfrm>
            <a:off x="457200" y="1481138"/>
            <a:ext cx="8229600" cy="4691062"/>
          </a:xfrm>
        </p:spPr>
        <p:txBody>
          <a:bodyPr/>
          <a:lstStyle/>
          <a:p>
            <a:pPr eaLnBrk="1" hangingPunct="1">
              <a:buFont typeface="Wingdings 3" pitchFamily="18" charset="2"/>
              <a:buNone/>
            </a:pPr>
            <a:r>
              <a:rPr lang="en-US" sz="2000" smtClean="0">
                <a:latin typeface="Times New Roman" pitchFamily="49" charset="0"/>
                <a:cs typeface="Times New Roman" pitchFamily="49" charset="0"/>
              </a:rPr>
              <a:t>Prevention</a:t>
            </a:r>
          </a:p>
        </p:txBody>
      </p:sp>
    </p:spTree>
    <p:extLst>
      <p:ext uri="{BB962C8B-B14F-4D97-AF65-F5344CB8AC3E}">
        <p14:creationId xmlns:p14="http://schemas.microsoft.com/office/powerpoint/2010/main" val="25110529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Sources and Resources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lstStyle/>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www.americanredcross.org</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smtClean="0">
                <a:latin typeface="Times New Roman" pitchFamily="18" charset="0"/>
                <a:cs typeface="Times New Roman" pitchFamily="18" charset="0"/>
              </a:rPr>
              <a:t>www.ready.gov</a:t>
            </a:r>
            <a:endParaRPr lang="en-US" dirty="0">
              <a:latin typeface="Times New Roman" pitchFamily="18" charset="0"/>
              <a:cs typeface="Times New Roman" pitchFamily="18" charset="0"/>
            </a:endParaRP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Local Emergency Management</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Local Public Health</a:t>
            </a:r>
          </a:p>
          <a:p>
            <a:endParaRPr lang="en-US" dirty="0"/>
          </a:p>
        </p:txBody>
      </p:sp>
    </p:spTree>
    <p:extLst>
      <p:ext uri="{BB962C8B-B14F-4D97-AF65-F5344CB8AC3E}">
        <p14:creationId xmlns:p14="http://schemas.microsoft.com/office/powerpoint/2010/main" val="39297744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smtClean="0">
                <a:latin typeface="Times New Roman" pitchFamily="18" charset="0"/>
                <a:cs typeface="Times New Roman" pitchFamily="18" charset="0"/>
              </a:rPr>
              <a:t>Individual </a:t>
            </a:r>
            <a:r>
              <a:rPr lang="en-US" sz="4000" dirty="0">
                <a:latin typeface="Times New Roman" pitchFamily="18" charset="0"/>
                <a:cs typeface="Times New Roman" pitchFamily="18" charset="0"/>
              </a:rPr>
              <a:t>&amp; Family Preparedness</a:t>
            </a:r>
          </a:p>
        </p:txBody>
      </p:sp>
      <p:sp>
        <p:nvSpPr>
          <p:cNvPr id="3" name="Content Placeholder 2"/>
          <p:cNvSpPr>
            <a:spLocks noGrp="1"/>
          </p:cNvSpPr>
          <p:nvPr>
            <p:ph sz="quarter" idx="1"/>
          </p:nvPr>
        </p:nvSpPr>
        <p:spPr>
          <a:xfrm>
            <a:off x="990600" y="1447800"/>
            <a:ext cx="7772400" cy="4572000"/>
          </a:xfrm>
        </p:spPr>
        <p:txBody>
          <a:bodyPr/>
          <a:lstStyle/>
          <a:p>
            <a:endParaRPr lang="en-US" dirty="0" smtClean="0">
              <a:latin typeface="Times New Roman" pitchFamily="49" charset="0"/>
              <a:cs typeface="Times New Roman" pitchFamily="49" charset="0"/>
            </a:endParaRPr>
          </a:p>
          <a:p>
            <a:r>
              <a:rPr lang="en-US" dirty="0" smtClean="0">
                <a:latin typeface="Times New Roman" pitchFamily="49" charset="0"/>
                <a:cs typeface="Times New Roman" pitchFamily="49" charset="0"/>
              </a:rPr>
              <a:t>Preparedness </a:t>
            </a:r>
            <a:r>
              <a:rPr lang="en-US" dirty="0">
                <a:latin typeface="Times New Roman" pitchFamily="49" charset="0"/>
                <a:cs typeface="Times New Roman" pitchFamily="49" charset="0"/>
              </a:rPr>
              <a:t>begins with </a:t>
            </a:r>
            <a:r>
              <a:rPr lang="en-US" sz="2800" dirty="0">
                <a:latin typeface="Times New Roman" pitchFamily="49" charset="0"/>
                <a:cs typeface="Times New Roman" pitchFamily="49" charset="0"/>
              </a:rPr>
              <a:t>you!</a:t>
            </a:r>
            <a:r>
              <a:rPr lang="en-US" dirty="0">
                <a:latin typeface="Times New Roman" pitchFamily="49" charset="0"/>
                <a:cs typeface="Times New Roman" pitchFamily="49" charset="0"/>
              </a:rPr>
              <a:t> </a:t>
            </a:r>
            <a:r>
              <a:rPr lang="en-US" dirty="0" smtClean="0">
                <a:latin typeface="Times New Roman" pitchFamily="49" charset="0"/>
                <a:cs typeface="Times New Roman" pitchFamily="49" charset="0"/>
              </a:rPr>
              <a:t>		</a:t>
            </a:r>
            <a:endParaRPr lang="en-US" dirty="0">
              <a:latin typeface="Times New Roman" pitchFamily="49" charset="0"/>
              <a:cs typeface="Times New Roman" pitchFamily="49" charset="0"/>
            </a:endParaRPr>
          </a:p>
          <a:p>
            <a:r>
              <a:rPr lang="en-US" dirty="0">
                <a:latin typeface="Times New Roman" pitchFamily="49" charset="0"/>
                <a:cs typeface="Times New Roman" pitchFamily="49" charset="0"/>
              </a:rPr>
              <a:t>Prepare with your family</a:t>
            </a:r>
          </a:p>
          <a:p>
            <a:r>
              <a:rPr lang="en-US" dirty="0">
                <a:latin typeface="Times New Roman" pitchFamily="49" charset="0"/>
                <a:cs typeface="Times New Roman" pitchFamily="49" charset="0"/>
              </a:rPr>
              <a:t>Prepare with your neighbors</a:t>
            </a:r>
          </a:p>
          <a:p>
            <a:r>
              <a:rPr lang="en-US" dirty="0">
                <a:latin typeface="Times New Roman" pitchFamily="49" charset="0"/>
                <a:cs typeface="Times New Roman" pitchFamily="49" charset="0"/>
              </a:rPr>
              <a:t>Prepare with your workplace</a:t>
            </a:r>
          </a:p>
          <a:p>
            <a:r>
              <a:rPr lang="en-US" dirty="0">
                <a:latin typeface="Times New Roman" pitchFamily="49" charset="0"/>
                <a:cs typeface="Times New Roman" pitchFamily="49" charset="0"/>
              </a:rPr>
              <a:t>Prepare with your children’s schools and daycare</a:t>
            </a:r>
          </a:p>
          <a:p>
            <a:r>
              <a:rPr lang="en-US" dirty="0">
                <a:latin typeface="Times New Roman" pitchFamily="49" charset="0"/>
                <a:cs typeface="Times New Roman" pitchFamily="49" charset="0"/>
              </a:rPr>
              <a:t>Prepare with your </a:t>
            </a:r>
            <a:r>
              <a:rPr lang="en-US" dirty="0" smtClean="0">
                <a:latin typeface="Times New Roman" pitchFamily="49" charset="0"/>
                <a:cs typeface="Times New Roman" pitchFamily="49" charset="0"/>
              </a:rPr>
              <a:t>church				</a:t>
            </a:r>
            <a:endParaRPr lang="en-US" dirty="0">
              <a:latin typeface="Times New Roman" pitchFamily="49" charset="0"/>
              <a:cs typeface="Times New Roman" pitchFamily="49" charset="0"/>
            </a:endParaRPr>
          </a:p>
          <a:p>
            <a:r>
              <a:rPr lang="en-US" dirty="0">
                <a:latin typeface="Times New Roman" pitchFamily="49" charset="0"/>
                <a:cs typeface="Times New Roman" pitchFamily="49" charset="0"/>
              </a:rPr>
              <a:t>Prepare as a community.</a:t>
            </a:r>
          </a:p>
          <a:p>
            <a:r>
              <a:rPr lang="en-US" dirty="0">
                <a:latin typeface="Times New Roman" pitchFamily="49" charset="0"/>
                <a:cs typeface="Times New Roman" pitchFamily="49" charset="0"/>
              </a:rPr>
              <a:t>You are a vital link to your Community Preparedness</a:t>
            </a:r>
            <a:endParaRPr lang="en-US" dirty="0"/>
          </a:p>
        </p:txBody>
      </p:sp>
      <p:pic>
        <p:nvPicPr>
          <p:cNvPr id="4" name="Picture 2" descr="C:\Users\matellopool\AppData\Local\Microsoft\Windows\Temporary Internet Files\Content.IE5\PCCGXT06\MP91022095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1905000"/>
            <a:ext cx="11430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matellopool\AppData\Local\Microsoft\Windows\Temporary Internet Files\Content.IE5\BAGVGAJR\MP900448712[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45161" y="4343400"/>
            <a:ext cx="91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C:\Users\matellopool\AppData\Local\Microsoft\Windows\Temporary Internet Files\Content.IE5\BAGVGAJR\MC90024036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9961" y="2260146"/>
            <a:ext cx="187960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3772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Special Needs Preparedness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70000" lnSpcReduction="20000"/>
          </a:bodyPr>
          <a:lstStyle/>
          <a:p>
            <a:endParaRPr lang="en-US" b="1" i="1" dirty="0" smtClean="0"/>
          </a:p>
          <a:p>
            <a:r>
              <a:rPr lang="en-US" sz="2900" dirty="0" smtClean="0">
                <a:latin typeface="Times New Roman" pitchFamily="18" charset="0"/>
                <a:cs typeface="Times New Roman" pitchFamily="18" charset="0"/>
              </a:rPr>
              <a:t>Special </a:t>
            </a:r>
            <a:r>
              <a:rPr lang="en-US" sz="2900" dirty="0">
                <a:latin typeface="Times New Roman" pitchFamily="18" charset="0"/>
                <a:cs typeface="Times New Roman" pitchFamily="18" charset="0"/>
              </a:rPr>
              <a:t>Needs may include: </a:t>
            </a:r>
            <a:r>
              <a:rPr lang="en-US" sz="2900" dirty="0" smtClean="0">
                <a:latin typeface="Times New Roman" pitchFamily="18" charset="0"/>
                <a:cs typeface="Times New Roman" pitchFamily="18" charset="0"/>
              </a:rPr>
              <a:t> Visually </a:t>
            </a:r>
            <a:r>
              <a:rPr lang="en-US" sz="2900" dirty="0">
                <a:latin typeface="Times New Roman" pitchFamily="18" charset="0"/>
                <a:cs typeface="Times New Roman" pitchFamily="18" charset="0"/>
              </a:rPr>
              <a:t>impaired, hearing impaired, mobility impaired, single working parent, non-English speaking persons, people without vehicles, people with special dietary needs,  people with medical conditions, </a:t>
            </a:r>
            <a:r>
              <a:rPr lang="en-US" sz="2900" dirty="0">
                <a:latin typeface="Times New Roman" pitchFamily="18" charset="0"/>
                <a:cs typeface="Times New Roman" pitchFamily="18" charset="0"/>
              </a:rPr>
              <a:t>p</a:t>
            </a:r>
            <a:r>
              <a:rPr lang="en-US" sz="2900" dirty="0" smtClean="0">
                <a:latin typeface="Times New Roman" pitchFamily="18" charset="0"/>
                <a:cs typeface="Times New Roman" pitchFamily="18" charset="0"/>
              </a:rPr>
              <a:t>eople </a:t>
            </a:r>
            <a:r>
              <a:rPr lang="en-US" sz="2900" dirty="0">
                <a:latin typeface="Times New Roman" pitchFamily="18" charset="0"/>
                <a:cs typeface="Times New Roman" pitchFamily="18" charset="0"/>
              </a:rPr>
              <a:t>with mental </a:t>
            </a:r>
            <a:r>
              <a:rPr lang="en-US" sz="2900" dirty="0" smtClean="0">
                <a:latin typeface="Times New Roman" pitchFamily="18" charset="0"/>
                <a:cs typeface="Times New Roman" pitchFamily="18" charset="0"/>
              </a:rPr>
              <a:t>retardation, and people with dementia. </a:t>
            </a:r>
          </a:p>
          <a:p>
            <a:pPr>
              <a:lnSpc>
                <a:spcPct val="120000"/>
              </a:lnSpc>
              <a:defRPr/>
            </a:pPr>
            <a:r>
              <a:rPr lang="en-US" sz="2800" dirty="0" smtClean="0">
                <a:latin typeface="Times New Roman" pitchFamily="18" charset="0"/>
                <a:cs typeface="Times New Roman" pitchFamily="18" charset="0"/>
              </a:rPr>
              <a:t>Special needs children may include: technology dependent, developmentally disabled, have psychiatric/behavioral illnesses, be </a:t>
            </a:r>
            <a:r>
              <a:rPr lang="en-US" sz="2800" dirty="0" err="1" smtClean="0">
                <a:latin typeface="Times New Roman" pitchFamily="18" charset="0"/>
                <a:cs typeface="Times New Roman" pitchFamily="18" charset="0"/>
              </a:rPr>
              <a:t>immunocompromised</a:t>
            </a:r>
            <a:r>
              <a:rPr lang="en-US" sz="2800" dirty="0" smtClean="0">
                <a:latin typeface="Times New Roman" pitchFamily="18" charset="0"/>
                <a:cs typeface="Times New Roman" pitchFamily="18" charset="0"/>
              </a:rPr>
              <a:t>, have chronic diseases, or acute </a:t>
            </a:r>
            <a:r>
              <a:rPr lang="en-US" sz="2800" dirty="0">
                <a:latin typeface="Times New Roman" pitchFamily="18" charset="0"/>
                <a:cs typeface="Times New Roman" pitchFamily="18" charset="0"/>
              </a:rPr>
              <a:t>episodic illnesses</a:t>
            </a:r>
          </a:p>
          <a:p>
            <a:endParaRPr lang="en-US" dirty="0"/>
          </a:p>
          <a:p>
            <a:r>
              <a:rPr lang="en-US" sz="2900" dirty="0" smtClean="0">
                <a:latin typeface="Times New Roman" pitchFamily="18" charset="0"/>
                <a:cs typeface="Times New Roman" pitchFamily="18" charset="0"/>
              </a:rPr>
              <a:t>If </a:t>
            </a:r>
            <a:r>
              <a:rPr lang="en-US" sz="2900" dirty="0">
                <a:latin typeface="Times New Roman" pitchFamily="18" charset="0"/>
                <a:cs typeface="Times New Roman" pitchFamily="18" charset="0"/>
              </a:rPr>
              <a:t>you or someone close to you has a disability or a special need, you may have to take additional steps to protect yourself and your family in an emergency. Find out about special assistance that may be available in your community. Register with the office of emergency services for assistance so needed help can be provided.</a:t>
            </a:r>
            <a:endParaRPr lang="en-US" sz="2900" dirty="0">
              <a:latin typeface="Times New Roman" pitchFamily="18" charset="0"/>
              <a:cs typeface="Times New Roman" pitchFamily="18" charset="0"/>
            </a:endParaRPr>
          </a:p>
        </p:txBody>
      </p:sp>
    </p:spTree>
    <p:extLst>
      <p:ext uri="{BB962C8B-B14F-4D97-AF65-F5344CB8AC3E}">
        <p14:creationId xmlns:p14="http://schemas.microsoft.com/office/powerpoint/2010/main" val="2213229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latin typeface="Times New Roman" pitchFamily="18" charset="0"/>
                <a:cs typeface="Times New Roman" pitchFamily="18" charset="0"/>
              </a:rPr>
              <a:t>Special Needs </a:t>
            </a:r>
            <a:r>
              <a:rPr lang="en-US">
                <a:latin typeface="Times New Roman" pitchFamily="18" charset="0"/>
                <a:cs typeface="Times New Roman" pitchFamily="18" charset="0"/>
              </a:rPr>
              <a:t>Preparedness </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70000" lnSpcReduction="20000"/>
          </a:bodyPr>
          <a:lstStyle/>
          <a:p>
            <a:pPr>
              <a:buNone/>
            </a:pPr>
            <a:r>
              <a:rPr lang="en-US" sz="2800" b="1" i="1" dirty="0" smtClean="0">
                <a:latin typeface="Times New Roman" pitchFamily="49" charset="0"/>
                <a:cs typeface="Times New Roman" pitchFamily="49" charset="0"/>
              </a:rPr>
              <a:t>	</a:t>
            </a:r>
          </a:p>
          <a:p>
            <a:pPr>
              <a:buNone/>
            </a:pPr>
            <a:r>
              <a:rPr lang="en-US" sz="2800" b="1" i="1" dirty="0" smtClean="0">
                <a:latin typeface="Times New Roman" pitchFamily="49" charset="0"/>
                <a:cs typeface="Times New Roman" pitchFamily="49" charset="0"/>
              </a:rPr>
              <a:t>To </a:t>
            </a:r>
            <a:r>
              <a:rPr lang="en-US" sz="2800" b="1" i="1" dirty="0">
                <a:latin typeface="Times New Roman" pitchFamily="49" charset="0"/>
                <a:cs typeface="Times New Roman" pitchFamily="49" charset="0"/>
              </a:rPr>
              <a:t>be prepared for </a:t>
            </a:r>
            <a:r>
              <a:rPr lang="en-US" sz="2800" b="1" i="1" dirty="0" smtClean="0">
                <a:latin typeface="Times New Roman" pitchFamily="49" charset="0"/>
                <a:cs typeface="Times New Roman" pitchFamily="49" charset="0"/>
              </a:rPr>
              <a:t>an emergency, children</a:t>
            </a:r>
            <a:r>
              <a:rPr lang="en-US" sz="2800" b="1" i="1" dirty="0">
                <a:latin typeface="Times New Roman" pitchFamily="49" charset="0"/>
                <a:cs typeface="Times New Roman" pitchFamily="49" charset="0"/>
              </a:rPr>
              <a:t> </a:t>
            </a:r>
            <a:r>
              <a:rPr lang="en-US" sz="2800" b="1" i="1" dirty="0" smtClean="0">
                <a:latin typeface="Times New Roman" pitchFamily="49" charset="0"/>
                <a:cs typeface="Times New Roman" pitchFamily="49" charset="0"/>
              </a:rPr>
              <a:t>with special needs, </a:t>
            </a:r>
            <a:r>
              <a:rPr lang="en-US" sz="2800" b="1" i="1" dirty="0">
                <a:latin typeface="Times New Roman" pitchFamily="49" charset="0"/>
                <a:cs typeface="Times New Roman" pitchFamily="49" charset="0"/>
              </a:rPr>
              <a:t>the elderly and persons with disabilities </a:t>
            </a:r>
            <a:r>
              <a:rPr lang="en-US" sz="2800" b="1" i="1" dirty="0" smtClean="0">
                <a:latin typeface="Times New Roman" pitchFamily="49" charset="0"/>
                <a:cs typeface="Times New Roman" pitchFamily="49" charset="0"/>
              </a:rPr>
              <a:t>require a </a:t>
            </a:r>
            <a:r>
              <a:rPr lang="en-US" sz="2800" b="1" i="1" dirty="0">
                <a:latin typeface="Times New Roman" pitchFamily="49" charset="0"/>
                <a:cs typeface="Times New Roman" pitchFamily="49" charset="0"/>
              </a:rPr>
              <a:t>little </a:t>
            </a:r>
            <a:r>
              <a:rPr lang="en-US" sz="2800" b="1" i="1" dirty="0" smtClean="0">
                <a:latin typeface="Times New Roman" pitchFamily="49" charset="0"/>
                <a:cs typeface="Times New Roman" pitchFamily="49" charset="0"/>
              </a:rPr>
              <a:t>extra planning.</a:t>
            </a:r>
          </a:p>
          <a:p>
            <a:pPr>
              <a:buNone/>
            </a:pPr>
            <a:endParaRPr lang="en-US" sz="2800" b="1" i="1" dirty="0">
              <a:latin typeface="Times New Roman" pitchFamily="49" charset="0"/>
              <a:cs typeface="Times New Roman" pitchFamily="49" charset="0"/>
            </a:endParaRPr>
          </a:p>
          <a:p>
            <a:r>
              <a:rPr lang="en-US" sz="2800" dirty="0">
                <a:latin typeface="Times New Roman" pitchFamily="49" charset="0"/>
                <a:cs typeface="Times New Roman" pitchFamily="49" charset="0"/>
              </a:rPr>
              <a:t>Preparedness is a continuous cycle of planning, </a:t>
            </a:r>
            <a:r>
              <a:rPr lang="en-US" sz="2800" dirty="0" smtClean="0">
                <a:latin typeface="Times New Roman" pitchFamily="49" charset="0"/>
                <a:cs typeface="Times New Roman" pitchFamily="49" charset="0"/>
              </a:rPr>
              <a:t>practicing, evaluating </a:t>
            </a:r>
            <a:r>
              <a:rPr lang="en-US" sz="2800" dirty="0">
                <a:latin typeface="Times New Roman" pitchFamily="49" charset="0"/>
                <a:cs typeface="Times New Roman" pitchFamily="49" charset="0"/>
              </a:rPr>
              <a:t>and </a:t>
            </a:r>
            <a:r>
              <a:rPr lang="en-US" sz="2800" dirty="0" smtClean="0">
                <a:latin typeface="Times New Roman" pitchFamily="49" charset="0"/>
                <a:cs typeface="Times New Roman" pitchFamily="49" charset="0"/>
              </a:rPr>
              <a:t>improving </a:t>
            </a:r>
            <a:r>
              <a:rPr lang="en-US" sz="2800" dirty="0">
                <a:latin typeface="Times New Roman" pitchFamily="49" charset="0"/>
                <a:cs typeface="Times New Roman" pitchFamily="49" charset="0"/>
              </a:rPr>
              <a:t>activities –the reason you </a:t>
            </a:r>
            <a:r>
              <a:rPr lang="en-US" sz="2800" dirty="0" smtClean="0">
                <a:latin typeface="Times New Roman" pitchFamily="49" charset="0"/>
                <a:cs typeface="Times New Roman" pitchFamily="49" charset="0"/>
              </a:rPr>
              <a:t>practice </a:t>
            </a:r>
            <a:r>
              <a:rPr lang="en-US" sz="2800" dirty="0">
                <a:latin typeface="Times New Roman" pitchFamily="49" charset="0"/>
                <a:cs typeface="Times New Roman" pitchFamily="49" charset="0"/>
              </a:rPr>
              <a:t>is to test your plans. </a:t>
            </a:r>
          </a:p>
          <a:p>
            <a:r>
              <a:rPr lang="en-US" sz="2800" dirty="0">
                <a:latin typeface="Times New Roman" pitchFamily="49" charset="0"/>
                <a:cs typeface="Times New Roman" pitchFamily="49" charset="0"/>
              </a:rPr>
              <a:t>In order to keep your family safe in an emergency, it is important to plan in advance what you will do.  </a:t>
            </a:r>
          </a:p>
          <a:p>
            <a:r>
              <a:rPr lang="en-US" sz="2800" dirty="0">
                <a:latin typeface="Times New Roman" pitchFamily="49" charset="0"/>
                <a:cs typeface="Times New Roman" pitchFamily="49" charset="0"/>
              </a:rPr>
              <a:t>Review your immediate surroundings, and take note of whatever you have on hand to take care of yourself and your loved ones. </a:t>
            </a:r>
          </a:p>
          <a:p>
            <a:r>
              <a:rPr lang="en-US" sz="2800" dirty="0">
                <a:latin typeface="Times New Roman" pitchFamily="49" charset="0"/>
                <a:cs typeface="Times New Roman" pitchFamily="49" charset="0"/>
              </a:rPr>
              <a:t>Plan to function without outside support for 72 hours or longer</a:t>
            </a:r>
          </a:p>
          <a:p>
            <a:r>
              <a:rPr lang="en-US" sz="2800" dirty="0">
                <a:latin typeface="Times New Roman" pitchFamily="49" charset="0"/>
                <a:cs typeface="Times New Roman" pitchFamily="49" charset="0"/>
              </a:rPr>
              <a:t>Think about the places where your family spends time: school, work and other places where you might be when a crisis happens. Ask about their emergency plans. Find out how they will communicate with families during an emergency. If they do not have an emergency plan, consider helping develop one.</a:t>
            </a:r>
          </a:p>
          <a:p>
            <a:endParaRPr lang="en-US" dirty="0"/>
          </a:p>
        </p:txBody>
      </p:sp>
      <p:pic>
        <p:nvPicPr>
          <p:cNvPr id="4098" name="Picture 2" descr="C:\Users\matellopool\AppData\Local\Microsoft\Windows\Temporary Internet Files\Content.IE5\HMA2OCQU\MC900055019[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
            <a:ext cx="1173441" cy="1224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14270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Times New Roman" pitchFamily="18" charset="0"/>
                <a:cs typeface="Times New Roman" pitchFamily="18" charset="0"/>
              </a:rPr>
              <a:t>What Could Happen in Your </a:t>
            </a:r>
            <a:r>
              <a:rPr lang="en-US" sz="3600" dirty="0" smtClean="0">
                <a:latin typeface="Times New Roman" pitchFamily="18" charset="0"/>
                <a:cs typeface="Times New Roman" pitchFamily="18" charset="0"/>
              </a:rPr>
              <a:t>Area ?</a:t>
            </a:r>
            <a:endParaRPr lang="en-US" sz="3600" dirty="0">
              <a:latin typeface="Times New Roman" pitchFamily="18" charset="0"/>
              <a:cs typeface="Times New Roman" pitchFamily="18" charset="0"/>
            </a:endParaRPr>
          </a:p>
        </p:txBody>
      </p:sp>
      <p:sp>
        <p:nvSpPr>
          <p:cNvPr id="3" name="Content Placeholder 2"/>
          <p:cNvSpPr>
            <a:spLocks noGrp="1"/>
          </p:cNvSpPr>
          <p:nvPr>
            <p:ph sz="quarter" idx="1"/>
          </p:nvPr>
        </p:nvSpPr>
        <p:spPr>
          <a:xfrm>
            <a:off x="914400" y="1447800"/>
            <a:ext cx="7772400" cy="4953000"/>
          </a:xfrm>
        </p:spPr>
        <p:txBody>
          <a:bodyPr>
            <a:normAutofit fontScale="85000" lnSpcReduction="20000"/>
          </a:bodyPr>
          <a:lstStyle/>
          <a:p>
            <a:r>
              <a:rPr lang="en-US" dirty="0">
                <a:latin typeface="Times New Roman" pitchFamily="49" charset="0"/>
                <a:cs typeface="Times New Roman" pitchFamily="49" charset="0"/>
              </a:rPr>
              <a:t>Find out what types of disasters could </a:t>
            </a:r>
            <a:r>
              <a:rPr lang="en-US" dirty="0" smtClean="0">
                <a:latin typeface="Times New Roman" pitchFamily="49" charset="0"/>
                <a:cs typeface="Times New Roman" pitchFamily="49" charset="0"/>
              </a:rPr>
              <a:t>happen…take an all-hazards approach (</a:t>
            </a:r>
            <a:r>
              <a:rPr lang="en-US" i="1" dirty="0" smtClean="0">
                <a:latin typeface="Times New Roman" pitchFamily="49" charset="0"/>
                <a:cs typeface="Times New Roman" pitchFamily="49" charset="0"/>
              </a:rPr>
              <a:t>Flood</a:t>
            </a:r>
            <a:r>
              <a:rPr lang="en-US" i="1" dirty="0">
                <a:latin typeface="Times New Roman" pitchFamily="49" charset="0"/>
                <a:cs typeface="Times New Roman" pitchFamily="49" charset="0"/>
              </a:rPr>
              <a:t>, tornado, blizzard, power outage, chemical spill, etc</a:t>
            </a:r>
            <a:r>
              <a:rPr lang="en-US" i="1" dirty="0" smtClean="0">
                <a:latin typeface="Times New Roman" pitchFamily="49" charset="0"/>
                <a:cs typeface="Times New Roman" pitchFamily="49" charset="0"/>
              </a:rPr>
              <a:t>.).</a:t>
            </a:r>
            <a:endParaRPr lang="en-US" i="1" dirty="0">
              <a:latin typeface="Times New Roman" pitchFamily="49" charset="0"/>
              <a:cs typeface="Times New Roman" pitchFamily="49" charset="0"/>
            </a:endParaRPr>
          </a:p>
          <a:p>
            <a:r>
              <a:rPr lang="en-US" dirty="0">
                <a:latin typeface="Times New Roman" pitchFamily="49" charset="0"/>
                <a:cs typeface="Times New Roman" pitchFamily="49" charset="0"/>
              </a:rPr>
              <a:t>Learn how to prepare for each</a:t>
            </a:r>
            <a:r>
              <a:rPr lang="en-US" i="1" dirty="0">
                <a:latin typeface="Times New Roman" pitchFamily="49" charset="0"/>
                <a:cs typeface="Times New Roman" pitchFamily="49" charset="0"/>
              </a:rPr>
              <a:t>…evacuate or </a:t>
            </a:r>
            <a:r>
              <a:rPr lang="en-US" i="1" dirty="0" smtClean="0">
                <a:latin typeface="Times New Roman" pitchFamily="49" charset="0"/>
                <a:cs typeface="Times New Roman" pitchFamily="49" charset="0"/>
              </a:rPr>
              <a:t>shelter-in-place</a:t>
            </a:r>
          </a:p>
          <a:p>
            <a:r>
              <a:rPr lang="en-US" dirty="0">
                <a:latin typeface="Times New Roman" pitchFamily="49" charset="0"/>
                <a:cs typeface="Times New Roman" pitchFamily="49" charset="0"/>
              </a:rPr>
              <a:t>Review your immediate surroundings, and take note of whatever you have on hand to take care of yourself and your loved ones. </a:t>
            </a:r>
            <a:r>
              <a:rPr lang="en-US" i="1" dirty="0" smtClean="0">
                <a:latin typeface="Times New Roman" pitchFamily="49" charset="0"/>
                <a:cs typeface="Times New Roman" pitchFamily="49" charset="0"/>
              </a:rPr>
              <a:t> </a:t>
            </a:r>
            <a:endParaRPr lang="en-US" i="1" dirty="0">
              <a:latin typeface="Times New Roman" pitchFamily="49" charset="0"/>
              <a:cs typeface="Times New Roman" pitchFamily="49" charset="0"/>
            </a:endParaRPr>
          </a:p>
          <a:p>
            <a:r>
              <a:rPr lang="en-US" dirty="0">
                <a:latin typeface="Times New Roman" pitchFamily="49" charset="0"/>
                <a:cs typeface="Times New Roman" pitchFamily="49" charset="0"/>
              </a:rPr>
              <a:t>Learn what your community’s warning signals sound like and what you should do when you hear them….</a:t>
            </a:r>
            <a:r>
              <a:rPr lang="en-US" i="1" dirty="0">
                <a:latin typeface="Times New Roman" pitchFamily="49" charset="0"/>
                <a:cs typeface="Times New Roman" pitchFamily="49" charset="0"/>
              </a:rPr>
              <a:t>sirens</a:t>
            </a:r>
          </a:p>
          <a:p>
            <a:r>
              <a:rPr lang="en-US" dirty="0">
                <a:latin typeface="Times New Roman" pitchFamily="49" charset="0"/>
                <a:cs typeface="Times New Roman" pitchFamily="49" charset="0"/>
              </a:rPr>
              <a:t>Ask about animal care during and after disasters.  Animals may not be allowed inside emergency shelters due to health regulations. </a:t>
            </a:r>
          </a:p>
          <a:p>
            <a:r>
              <a:rPr lang="en-US" dirty="0">
                <a:latin typeface="Times New Roman" pitchFamily="49" charset="0"/>
                <a:cs typeface="Times New Roman" pitchFamily="49" charset="0"/>
              </a:rPr>
              <a:t>Find out how to help </a:t>
            </a:r>
            <a:r>
              <a:rPr lang="en-US" dirty="0" smtClean="0">
                <a:latin typeface="Times New Roman" pitchFamily="49" charset="0"/>
                <a:cs typeface="Times New Roman" pitchFamily="49" charset="0"/>
              </a:rPr>
              <a:t>special needs persons</a:t>
            </a:r>
            <a:r>
              <a:rPr lang="en-US" dirty="0">
                <a:latin typeface="Times New Roman" pitchFamily="49" charset="0"/>
                <a:cs typeface="Times New Roman" pitchFamily="49" charset="0"/>
              </a:rPr>
              <a:t>. </a:t>
            </a:r>
          </a:p>
          <a:p>
            <a:r>
              <a:rPr lang="en-US" dirty="0">
                <a:latin typeface="Times New Roman" pitchFamily="49" charset="0"/>
                <a:cs typeface="Times New Roman" pitchFamily="49" charset="0"/>
              </a:rPr>
              <a:t>Find out about the disaster plans at your workplace, your children’s </a:t>
            </a:r>
            <a:r>
              <a:rPr lang="en-US" dirty="0" smtClean="0">
                <a:latin typeface="Times New Roman" pitchFamily="49" charset="0"/>
                <a:cs typeface="Times New Roman" pitchFamily="49" charset="0"/>
              </a:rPr>
              <a:t>school </a:t>
            </a:r>
            <a:r>
              <a:rPr lang="en-US" dirty="0">
                <a:latin typeface="Times New Roman" pitchFamily="49" charset="0"/>
                <a:cs typeface="Times New Roman" pitchFamily="49" charset="0"/>
              </a:rPr>
              <a:t>or daycare center and other places your family spends time</a:t>
            </a:r>
            <a:r>
              <a:rPr lang="en-US" dirty="0" smtClean="0">
                <a:latin typeface="Times New Roman" pitchFamily="49" charset="0"/>
                <a:cs typeface="Times New Roman" pitchFamily="49" charset="0"/>
              </a:rPr>
              <a:t>.</a:t>
            </a:r>
          </a:p>
          <a:p>
            <a:pPr lvl="8"/>
            <a:endParaRPr lang="en-US" dirty="0"/>
          </a:p>
        </p:txBody>
      </p:sp>
      <p:pic>
        <p:nvPicPr>
          <p:cNvPr id="4" name="Picture 2" descr="C:\Users\matellopool\AppData\Local\Microsoft\Windows\Temporary Internet Files\Content.IE5\2IXS70II\MP90040756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734" y="507229"/>
            <a:ext cx="6477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Users\matellopool\AppData\Local\Microsoft\Windows\Temporary Internet Files\Content.IE5\PCCGXT06\MP90043721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30877" y="533400"/>
            <a:ext cx="716955" cy="816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Users\matellopool\AppData\Local\Microsoft\Windows\Temporary Internet Files\Content.IE5\PCCGXT06\MC910216993[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4612" y="165124"/>
            <a:ext cx="1771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13021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Times New Roman" pitchFamily="18" charset="0"/>
                <a:cs typeface="Times New Roman" pitchFamily="18" charset="0"/>
              </a:rPr>
              <a:t>Disasters</a:t>
            </a:r>
            <a:endParaRPr lang="en-US"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wrap="none"/>
          <a:lstStyle/>
          <a:p>
            <a:pPr algn="ctr">
              <a:lnSpc>
                <a:spcPct val="200000"/>
              </a:lnSpc>
              <a:buFontTx/>
              <a:buNone/>
            </a:pPr>
            <a:r>
              <a:rPr lang="en-US" sz="2800" dirty="0">
                <a:latin typeface="Times New Roman" pitchFamily="18" charset="0"/>
                <a:cs typeface="Times New Roman" pitchFamily="18" charset="0"/>
              </a:rPr>
              <a:t>What is a disaster?</a:t>
            </a:r>
            <a:endParaRPr lang="en-US" sz="2400" dirty="0">
              <a:latin typeface="Times New Roman" pitchFamily="18" charset="0"/>
              <a:cs typeface="Times New Roman" pitchFamily="18" charset="0"/>
            </a:endParaRPr>
          </a:p>
          <a:p>
            <a:pPr algn="ctr">
              <a:lnSpc>
                <a:spcPct val="120000"/>
              </a:lnSpc>
              <a:buFontTx/>
              <a:buNone/>
            </a:pPr>
            <a:endParaRPr lang="en-US" sz="2800" dirty="0">
              <a:latin typeface="Times New Roman" pitchFamily="18" charset="0"/>
              <a:cs typeface="Times New Roman" pitchFamily="18" charset="0"/>
            </a:endParaRPr>
          </a:p>
          <a:p>
            <a:pPr>
              <a:buFontTx/>
              <a:buNone/>
            </a:pPr>
            <a:r>
              <a:rPr lang="en-US" sz="2400" dirty="0" smtClean="0">
                <a:latin typeface="Times New Roman" pitchFamily="18" charset="0"/>
                <a:cs typeface="Times New Roman" pitchFamily="18" charset="0"/>
              </a:rPr>
              <a:t>Anything </a:t>
            </a:r>
            <a:r>
              <a:rPr lang="en-US" sz="2400" dirty="0">
                <a:latin typeface="Times New Roman" pitchFamily="18" charset="0"/>
                <a:cs typeface="Times New Roman" pitchFamily="18" charset="0"/>
              </a:rPr>
              <a:t>that causes human suffering or </a:t>
            </a:r>
            <a:r>
              <a:rPr lang="en-US" sz="2400" dirty="0" smtClean="0">
                <a:latin typeface="Times New Roman" pitchFamily="18" charset="0"/>
                <a:cs typeface="Times New Roman" pitchFamily="18" charset="0"/>
              </a:rPr>
              <a:t>creates </a:t>
            </a:r>
          </a:p>
          <a:p>
            <a:pPr>
              <a:buFontTx/>
              <a:buNone/>
            </a:pPr>
            <a:r>
              <a:rPr lang="en-US" sz="2400" dirty="0" smtClean="0">
                <a:latin typeface="Times New Roman" pitchFamily="18" charset="0"/>
                <a:cs typeface="Times New Roman" pitchFamily="18" charset="0"/>
              </a:rPr>
              <a:t>human </a:t>
            </a:r>
            <a:r>
              <a:rPr lang="en-US" sz="2400" dirty="0">
                <a:latin typeface="Times New Roman" pitchFamily="18" charset="0"/>
                <a:cs typeface="Times New Roman" pitchFamily="18" charset="0"/>
              </a:rPr>
              <a:t>needs that the victim </a:t>
            </a:r>
            <a:r>
              <a:rPr lang="en-US" sz="2400" dirty="0" smtClean="0">
                <a:latin typeface="Times New Roman" pitchFamily="18" charset="0"/>
                <a:cs typeface="Times New Roman" pitchFamily="18" charset="0"/>
              </a:rPr>
              <a:t>can </a:t>
            </a:r>
            <a:r>
              <a:rPr lang="en-US" sz="2400" dirty="0">
                <a:latin typeface="Times New Roman" pitchFamily="18" charset="0"/>
                <a:cs typeface="Times New Roman" pitchFamily="18" charset="0"/>
              </a:rPr>
              <a:t>not alleviate themselves</a:t>
            </a:r>
            <a:r>
              <a:rPr lang="en-US" sz="2400" dirty="0" smtClean="0">
                <a:latin typeface="Times New Roman" pitchFamily="18" charset="0"/>
                <a:cs typeface="Times New Roman" pitchFamily="18" charset="0"/>
              </a:rPr>
              <a:t>.</a:t>
            </a:r>
          </a:p>
          <a:p>
            <a:pPr>
              <a:buFontTx/>
              <a:buNone/>
            </a:pPr>
            <a:endParaRPr lang="en-US" sz="2400" dirty="0">
              <a:latin typeface="Times New Roman" pitchFamily="18" charset="0"/>
              <a:cs typeface="Times New Roman" pitchFamily="18" charset="0"/>
            </a:endParaRPr>
          </a:p>
          <a:p>
            <a:pPr>
              <a:buFontTx/>
              <a:buNone/>
            </a:pPr>
            <a:r>
              <a:rPr lang="en-US" sz="2400" dirty="0" smtClean="0">
                <a:latin typeface="Times New Roman" pitchFamily="18" charset="0"/>
                <a:cs typeface="Times New Roman" pitchFamily="18" charset="0"/>
              </a:rPr>
              <a:t>Some people </a:t>
            </a:r>
            <a:r>
              <a:rPr lang="en-US" sz="2400" i="1" dirty="0" smtClean="0">
                <a:latin typeface="Times New Roman" pitchFamily="18" charset="0"/>
                <a:cs typeface="Times New Roman" pitchFamily="18" charset="0"/>
              </a:rPr>
              <a:t>Panic</a:t>
            </a:r>
            <a:r>
              <a:rPr lang="en-US" sz="2400" dirty="0" smtClean="0">
                <a:latin typeface="Times New Roman" pitchFamily="18" charset="0"/>
                <a:cs typeface="Times New Roman" pitchFamily="18" charset="0"/>
              </a:rPr>
              <a:t>….</a:t>
            </a:r>
          </a:p>
          <a:p>
            <a:pPr>
              <a:buFontTx/>
              <a:buNone/>
            </a:pPr>
            <a:r>
              <a:rPr lang="en-US" sz="2400" dirty="0" smtClean="0">
                <a:latin typeface="Times New Roman" pitchFamily="18" charset="0"/>
                <a:cs typeface="Times New Roman" pitchFamily="18" charset="0"/>
              </a:rPr>
              <a:t>…While those with plans remain calm.</a:t>
            </a:r>
            <a:endParaRPr lang="en-US" sz="2400" dirty="0">
              <a:latin typeface="Times New Roman" pitchFamily="18" charset="0"/>
              <a:cs typeface="Times New Roman" pitchFamily="18" charset="0"/>
            </a:endParaRPr>
          </a:p>
        </p:txBody>
      </p:sp>
      <p:pic>
        <p:nvPicPr>
          <p:cNvPr id="11266" name="Picture 2" descr="C:\Users\matellopool\AppData\Local\Microsoft\Windows\Temporary Internet Files\Content.IE5\V0BQ2BSW\MP90042760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838200"/>
            <a:ext cx="17526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matellopool\AppData\Local\Microsoft\Windows\Temporary Internet Files\Content.IE5\F1DKYYHU\MP90040253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1" y="838200"/>
            <a:ext cx="1904999" cy="1676399"/>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matellopool\AppData\Local\Microsoft\Windows\Temporary Internet Files\Content.IE5\F1DKYYHU\MP900446448[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4600" y="3984523"/>
            <a:ext cx="18288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7131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latin typeface="Times New Roman" pitchFamily="18" charset="0"/>
                <a:cs typeface="Times New Roman" pitchFamily="18" charset="0"/>
              </a:rPr>
              <a:t>Types of Disasters</a:t>
            </a:r>
            <a:endParaRPr lang="en-US" sz="4400" dirty="0">
              <a:latin typeface="Times New Roman" pitchFamily="18" charset="0"/>
              <a:cs typeface="Times New Roman" pitchFamily="18" charset="0"/>
            </a:endParaRPr>
          </a:p>
        </p:txBody>
      </p:sp>
      <p:sp>
        <p:nvSpPr>
          <p:cNvPr id="3" name="Content Placeholder 2"/>
          <p:cNvSpPr>
            <a:spLocks noGrp="1"/>
          </p:cNvSpPr>
          <p:nvPr>
            <p:ph sz="quarter" idx="1"/>
          </p:nvPr>
        </p:nvSpPr>
        <p:spPr/>
        <p:txBody>
          <a:bodyPr>
            <a:normAutofit fontScale="92500"/>
          </a:bodyPr>
          <a:lstStyle/>
          <a:p>
            <a:pPr marL="0" indent="0">
              <a:buNone/>
            </a:pPr>
            <a:endParaRPr lang="en-US" dirty="0" smtClean="0">
              <a:latin typeface="Times New Roman" pitchFamily="49" charset="0"/>
              <a:cs typeface="Times New Roman" pitchFamily="49" charset="0"/>
            </a:endParaRPr>
          </a:p>
          <a:p>
            <a:pPr marL="0" indent="0">
              <a:buNone/>
            </a:pPr>
            <a:r>
              <a:rPr lang="en-US" dirty="0" smtClean="0">
                <a:latin typeface="Times New Roman" pitchFamily="49" charset="0"/>
                <a:cs typeface="Times New Roman" pitchFamily="49" charset="0"/>
              </a:rPr>
              <a:t>Natural and Manmade Disasters </a:t>
            </a:r>
            <a:r>
              <a:rPr lang="en-US" dirty="0">
                <a:latin typeface="Times New Roman" pitchFamily="49" charset="0"/>
                <a:cs typeface="Times New Roman" pitchFamily="49" charset="0"/>
              </a:rPr>
              <a:t>that could </a:t>
            </a:r>
            <a:r>
              <a:rPr lang="en-US" dirty="0" smtClean="0">
                <a:latin typeface="Times New Roman" pitchFamily="49" charset="0"/>
                <a:cs typeface="Times New Roman" pitchFamily="49" charset="0"/>
              </a:rPr>
              <a:t>happen </a:t>
            </a:r>
            <a:r>
              <a:rPr lang="en-US" dirty="0">
                <a:latin typeface="Times New Roman" pitchFamily="49" charset="0"/>
                <a:cs typeface="Times New Roman" pitchFamily="49" charset="0"/>
              </a:rPr>
              <a:t>in your community</a:t>
            </a:r>
            <a:r>
              <a:rPr lang="en-US" dirty="0" smtClean="0">
                <a:latin typeface="Times New Roman" pitchFamily="49" charset="0"/>
                <a:cs typeface="Times New Roman" pitchFamily="49" charset="0"/>
              </a:rPr>
              <a:t>.</a:t>
            </a:r>
          </a:p>
          <a:p>
            <a:pPr marL="0" indent="0">
              <a:buNone/>
            </a:pPr>
            <a:endParaRPr lang="en-US" dirty="0">
              <a:latin typeface="Times New Roman" pitchFamily="49" charset="0"/>
              <a:cs typeface="Times New Roman" pitchFamily="49" charset="0"/>
            </a:endParaRPr>
          </a:p>
          <a:p>
            <a:pPr marL="0" indent="0">
              <a:buNone/>
            </a:pPr>
            <a:r>
              <a:rPr lang="en-US" dirty="0" smtClean="0">
                <a:latin typeface="Times New Roman" pitchFamily="49" charset="0"/>
                <a:cs typeface="Times New Roman" pitchFamily="49" charset="0"/>
              </a:rPr>
              <a:t>Ice/snow storm</a:t>
            </a:r>
            <a:r>
              <a:rPr lang="en-US" dirty="0">
                <a:latin typeface="Times New Roman" pitchFamily="49" charset="0"/>
                <a:cs typeface="Times New Roman" pitchFamily="49" charset="0"/>
              </a:rPr>
              <a:t>	</a:t>
            </a:r>
            <a:r>
              <a:rPr lang="en-US" dirty="0" smtClean="0">
                <a:latin typeface="Times New Roman" pitchFamily="49" charset="0"/>
                <a:cs typeface="Times New Roman" pitchFamily="49" charset="0"/>
              </a:rPr>
              <a:t>Tornado</a:t>
            </a:r>
            <a:r>
              <a:rPr lang="en-US" dirty="0">
                <a:latin typeface="Times New Roman" pitchFamily="49" charset="0"/>
                <a:cs typeface="Times New Roman" pitchFamily="49" charset="0"/>
              </a:rPr>
              <a:t>		Flood</a:t>
            </a:r>
          </a:p>
          <a:p>
            <a:pPr marL="0" indent="0">
              <a:buNone/>
            </a:pPr>
            <a:r>
              <a:rPr lang="en-US" dirty="0">
                <a:latin typeface="Times New Roman" pitchFamily="49" charset="0"/>
                <a:cs typeface="Times New Roman" pitchFamily="49" charset="0"/>
              </a:rPr>
              <a:t>Earthquake		Riots                   	</a:t>
            </a:r>
            <a:r>
              <a:rPr lang="en-US" dirty="0" smtClean="0">
                <a:latin typeface="Times New Roman" pitchFamily="49" charset="0"/>
                <a:cs typeface="Times New Roman" pitchFamily="49" charset="0"/>
              </a:rPr>
              <a:t>Fire</a:t>
            </a:r>
            <a:endParaRPr lang="en-US" dirty="0">
              <a:latin typeface="Times New Roman" pitchFamily="49" charset="0"/>
              <a:cs typeface="Times New Roman" pitchFamily="49" charset="0"/>
            </a:endParaRPr>
          </a:p>
          <a:p>
            <a:pPr marL="0" indent="0">
              <a:buNone/>
            </a:pPr>
            <a:r>
              <a:rPr lang="en-US" dirty="0">
                <a:latin typeface="Times New Roman" pitchFamily="49" charset="0"/>
                <a:cs typeface="Times New Roman" pitchFamily="49" charset="0"/>
              </a:rPr>
              <a:t>Air Crash		Hail		</a:t>
            </a:r>
            <a:r>
              <a:rPr lang="en-US" dirty="0" smtClean="0">
                <a:latin typeface="Times New Roman" pitchFamily="49" charset="0"/>
                <a:cs typeface="Times New Roman" pitchFamily="49" charset="0"/>
              </a:rPr>
              <a:t>	Train Derailment </a:t>
            </a:r>
            <a:endParaRPr lang="en-US" dirty="0">
              <a:latin typeface="Times New Roman" pitchFamily="49" charset="0"/>
              <a:cs typeface="Times New Roman" pitchFamily="49" charset="0"/>
            </a:endParaRPr>
          </a:p>
          <a:p>
            <a:pPr marL="0" indent="0">
              <a:buNone/>
            </a:pPr>
            <a:r>
              <a:rPr lang="en-US" dirty="0">
                <a:latin typeface="Times New Roman" pitchFamily="49" charset="0"/>
                <a:cs typeface="Times New Roman" pitchFamily="49" charset="0"/>
              </a:rPr>
              <a:t>Power Failure    	Gas Leaks           	</a:t>
            </a:r>
            <a:r>
              <a:rPr lang="en-US" dirty="0" smtClean="0">
                <a:latin typeface="Times New Roman" pitchFamily="49" charset="0"/>
                <a:cs typeface="Times New Roman" pitchFamily="49" charset="0"/>
              </a:rPr>
              <a:t>Hostage Event      </a:t>
            </a:r>
            <a:endParaRPr lang="en-US" dirty="0">
              <a:latin typeface="Times New Roman" pitchFamily="49" charset="0"/>
              <a:cs typeface="Times New Roman" pitchFamily="49" charset="0"/>
            </a:endParaRPr>
          </a:p>
          <a:p>
            <a:pPr marL="0" indent="0">
              <a:buNone/>
            </a:pPr>
            <a:r>
              <a:rPr lang="en-US" dirty="0" smtClean="0">
                <a:latin typeface="Times New Roman" pitchFamily="49" charset="0"/>
                <a:cs typeface="Times New Roman" pitchFamily="49" charset="0"/>
              </a:rPr>
              <a:t>Water </a:t>
            </a:r>
            <a:r>
              <a:rPr lang="en-US" dirty="0">
                <a:latin typeface="Times New Roman" pitchFamily="49" charset="0"/>
                <a:cs typeface="Times New Roman" pitchFamily="49" charset="0"/>
              </a:rPr>
              <a:t>Shortage   	</a:t>
            </a:r>
            <a:r>
              <a:rPr lang="en-US" dirty="0" smtClean="0">
                <a:latin typeface="Times New Roman" pitchFamily="49" charset="0"/>
                <a:cs typeface="Times New Roman" pitchFamily="49" charset="0"/>
              </a:rPr>
              <a:t>Industrial Accident	Explosion</a:t>
            </a:r>
          </a:p>
          <a:p>
            <a:pPr marL="0" indent="0">
              <a:buNone/>
            </a:pPr>
            <a:r>
              <a:rPr lang="en-US" dirty="0" smtClean="0">
                <a:latin typeface="Times New Roman" pitchFamily="49" charset="0"/>
                <a:cs typeface="Times New Roman" pitchFamily="49" charset="0"/>
              </a:rPr>
              <a:t>Acts of Terrorism	School/Work Shooting</a:t>
            </a:r>
            <a:endParaRPr lang="en-US" dirty="0">
              <a:latin typeface="Times New Roman" pitchFamily="49" charset="0"/>
              <a:cs typeface="Times New Roman" pitchFamily="49" charset="0"/>
            </a:endParaRPr>
          </a:p>
        </p:txBody>
      </p:sp>
      <p:pic>
        <p:nvPicPr>
          <p:cNvPr id="8194" name="Picture 2" descr="C:\Users\matellopool\AppData\Local\Microsoft\Windows\Temporary Internet Files\Content.IE5\38GF1KT2\MC900078623[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81000"/>
            <a:ext cx="1662907" cy="150733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matellopool\AppData\Local\Microsoft\Windows\Temporary Internet Files\Content.IE5\38GF1KT2\MC90037101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381000"/>
            <a:ext cx="1381659" cy="146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27505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1652</TotalTime>
  <Words>1816</Words>
  <Application>Microsoft Office PowerPoint</Application>
  <PresentationFormat>On-screen Show (4:3)</PresentationFormat>
  <Paragraphs>289</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Equity</vt:lpstr>
      <vt:lpstr>Disaster Preparedness and Response for Families With Special Needs </vt:lpstr>
      <vt:lpstr>Objectives</vt:lpstr>
      <vt:lpstr>Preparedness</vt:lpstr>
      <vt:lpstr>Individual &amp; Family Preparedness</vt:lpstr>
      <vt:lpstr>Special Needs Preparedness</vt:lpstr>
      <vt:lpstr>Special Needs Preparedness </vt:lpstr>
      <vt:lpstr>What Could Happen in Your Area ?</vt:lpstr>
      <vt:lpstr>Disasters</vt:lpstr>
      <vt:lpstr>Types of Disasters</vt:lpstr>
      <vt:lpstr>Evacuate or Shelter-in-Place?</vt:lpstr>
      <vt:lpstr>Evacuating Your Home</vt:lpstr>
      <vt:lpstr>Children in Shelters</vt:lpstr>
      <vt:lpstr>           ITEMS TO BRING WITH YOU TO A SHELTER  </vt:lpstr>
      <vt:lpstr>Shelter-in-Place</vt:lpstr>
      <vt:lpstr>Create a Disaster Plan</vt:lpstr>
      <vt:lpstr>Create and Complete a Checklist</vt:lpstr>
      <vt:lpstr>Checklist Continued…</vt:lpstr>
      <vt:lpstr>Checklist of Important Documents</vt:lpstr>
      <vt:lpstr>Practice and Maintain Your Plan</vt:lpstr>
      <vt:lpstr>Prepare Emergency Supplies</vt:lpstr>
      <vt:lpstr>Emergency Supplies cont…</vt:lpstr>
      <vt:lpstr>Emergency Supplies cont…</vt:lpstr>
      <vt:lpstr>Emergency Supplies cont…</vt:lpstr>
      <vt:lpstr>Emergency Supplies cont… </vt:lpstr>
      <vt:lpstr>Prepare a First Aid Kit</vt:lpstr>
      <vt:lpstr>First Aid Supplies</vt:lpstr>
      <vt:lpstr>Special Needs Supplies</vt:lpstr>
      <vt:lpstr>Individuals With Special Needs</vt:lpstr>
      <vt:lpstr>Individuals With Special Needs cont…</vt:lpstr>
      <vt:lpstr>Be…and Stay Informed</vt:lpstr>
      <vt:lpstr>We Are All In This Together</vt:lpstr>
      <vt:lpstr>Summary</vt:lpstr>
      <vt:lpstr>Questions????</vt:lpstr>
      <vt:lpstr>Sources and Resources</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ARE YOU PREPARED?</dc:title>
  <dc:creator>matellopool</dc:creator>
  <cp:lastModifiedBy>matellopool</cp:lastModifiedBy>
  <cp:revision>110</cp:revision>
  <cp:lastPrinted>2012-10-23T21:55:17Z</cp:lastPrinted>
  <dcterms:created xsi:type="dcterms:W3CDTF">2012-10-22T16:24:46Z</dcterms:created>
  <dcterms:modified xsi:type="dcterms:W3CDTF">2012-10-23T22:05:00Z</dcterms:modified>
</cp:coreProperties>
</file>